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9" r:id="rId3"/>
    <p:sldId id="271" r:id="rId4"/>
    <p:sldId id="262" r:id="rId5"/>
    <p:sldId id="260" r:id="rId6"/>
    <p:sldId id="272" r:id="rId7"/>
    <p:sldId id="273" r:id="rId8"/>
    <p:sldId id="261" r:id="rId9"/>
    <p:sldId id="263" r:id="rId10"/>
    <p:sldId id="264" r:id="rId11"/>
    <p:sldId id="265" r:id="rId12"/>
    <p:sldId id="266" r:id="rId13"/>
    <p:sldId id="274" r:id="rId14"/>
    <p:sldId id="275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40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10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19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7984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36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1725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206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678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41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55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76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58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2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548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86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173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56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5CAA38-D50C-418F-A5F4-E8D2A2E0D19E}" type="datetimeFigureOut">
              <a:rPr lang="ru-RU" smtClean="0"/>
              <a:t>31.08.2018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93152FC-D0F6-4E86-ADC5-EAE77FEC5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3857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5%D0%B6%D0%B4%D1%83%D0%BD%D0%B0%D1%80%D0%BE%D0%B4%D0%BD%D0%B0%D1%8F_%D0%BE%D1%80%D0%B3%D0%B0%D0%BD%D0%B8%D0%B7%D0%B0%D1%86%D0%B8%D1%8F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004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ru.wikipedia.org/wiki/%D0%A1%D0%B5%D0%B2%D0%B5%D1%80%D0%BD%D0%B0%D1%8F_%D0%9E%D1%81%D0%B5%D1%82%D0%B8%D1%8F" TargetMode="External"/><Relationship Id="rId4" Type="http://schemas.openxmlformats.org/officeDocument/2006/relationships/hyperlink" Target="https://ru.wikipedia.org/wiki/%D0%97%D0%B0%D1%85%D0%B2%D0%B0%D1%82_%D1%88%D0%BA%D0%BE%D0%BB%D1%8B_%D0%B2_%D0%91%D0%B5%D1%81%D0%BB%D0%B0%D0%BD%D0%B5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E%D0%BB%D1%83%D0%B1%D1%8C_%D0%BC%D0%B8%D1%80%D0%B0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ru.wikipedia.org/wiki/%D0%9F%D0%B0%D0%B1%D0%BB%D0%BE_%D0%9F%D0%B8%D0%BA%D0%B0%D1%81%D1%81%D0%B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D%D0%B3%D0%BB%D0%B8%D0%B9%D1%81%D0%BA%D0%B8%D0%B9_%D1%8F%D0%B7%D1%8B%D0%BA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A%D0%B0%D0%BC%D0%BF%D0%B0%D0%BD%D0%B8%D1%8F_%D0%B7%D0%B0_%D1%8F%D0%B4%D0%B5%D1%80%D0%BD%D0%BE%D0%B5_%D1%80%D0%B0%D0%B7%D0%BE%D1%80%D1%83%D0%B6%D0%B5%D0%BD%D0%B8%D0%B5" TargetMode="External"/><Relationship Id="rId5" Type="http://schemas.openxmlformats.org/officeDocument/2006/relationships/hyperlink" Target="https://ru.wikipedia.org/wiki/%D0%90%D0%BD%D1%82%D0%B8%D0%B2%D0%BE%D0%B5%D0%BD%D0%BD%D0%BE%D0%B5_%D0%B4%D0%B2%D0%B8%D0%B6%D0%B5%D0%BD%D0%B8%D0%B5" TargetMode="External"/><Relationship Id="rId4" Type="http://schemas.openxmlformats.org/officeDocument/2006/relationships/hyperlink" Target="https://ru.wikipedia.org/wiki/%D0%A0%D0%B0%D0%B7%D0%BE%D1%80%D1%83%D0%B6%D0%B5%D0%BD%D0%B8%D0%B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F4722E-090A-4DA1-B538-7A31A7691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4851" y="4807966"/>
            <a:ext cx="8534400" cy="1507067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solidFill>
                  <a:srgbClr val="FFC000"/>
                </a:solidFill>
                <a:latin typeface="Monotype Corsiva" panose="03010101010201010101" pitchFamily="66" charset="0"/>
              </a:rPr>
              <a:t>С днем Знаний!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E4C4399-EC14-48EA-920D-BB69F6655CD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57" y="646538"/>
            <a:ext cx="5504190" cy="387164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D9A1B66-1838-4837-B2F9-5D19A84C333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948" y="646538"/>
            <a:ext cx="3679986" cy="4161428"/>
          </a:xfrm>
        </p:spPr>
      </p:pic>
    </p:spTree>
    <p:extLst>
      <p:ext uri="{BB962C8B-B14F-4D97-AF65-F5344CB8AC3E}">
        <p14:creationId xmlns:p14="http://schemas.microsoft.com/office/powerpoint/2010/main" val="664872606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6B655E-88DB-479A-B1E1-D39A16B04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187" y="888670"/>
            <a:ext cx="2090055" cy="773875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ООН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DE8A7D8-76C8-4A08-95B3-22D9F010CC0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6" r="25046"/>
          <a:stretch>
            <a:fillRect/>
          </a:stretch>
        </p:blipFill>
        <p:spPr>
          <a:xfrm>
            <a:off x="498764" y="1087582"/>
            <a:ext cx="3280974" cy="45720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2AA869F-0173-441D-9136-7552B4777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88873" y="1662545"/>
            <a:ext cx="7386451" cy="377635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>
                <a:latin typeface="Monotype Corsiva" panose="03010101010201010101" pitchFamily="66" charset="0"/>
              </a:rPr>
              <a:t>Организа́ция</a:t>
            </a:r>
            <a:r>
              <a:rPr lang="ru-RU" sz="3600" b="1" dirty="0">
                <a:latin typeface="Monotype Corsiva" panose="03010101010201010101" pitchFamily="66" charset="0"/>
              </a:rPr>
              <a:t> Объединённых </a:t>
            </a:r>
            <a:r>
              <a:rPr lang="ru-RU" sz="3600" b="1" dirty="0" err="1">
                <a:latin typeface="Monotype Corsiva" panose="03010101010201010101" pitchFamily="66" charset="0"/>
              </a:rPr>
              <a:t>На́ций</a:t>
            </a:r>
            <a:r>
              <a:rPr lang="ru-RU" sz="3600" dirty="0">
                <a:latin typeface="Monotype Corsiva" panose="03010101010201010101" pitchFamily="66" charset="0"/>
              </a:rPr>
              <a:t>, </a:t>
            </a:r>
            <a:r>
              <a:rPr lang="ru-RU" sz="3600" b="1" dirty="0">
                <a:latin typeface="Monotype Corsiva" panose="03010101010201010101" pitchFamily="66" charset="0"/>
              </a:rPr>
              <a:t>ОО́Н</a:t>
            </a:r>
            <a:r>
              <a:rPr lang="ru-RU" sz="3600" dirty="0">
                <a:latin typeface="Monotype Corsiva" panose="03010101010201010101" pitchFamily="66" charset="0"/>
              </a:rPr>
              <a:t> — </a:t>
            </a:r>
            <a:r>
              <a:rPr lang="ru-RU" sz="3600" dirty="0">
                <a:latin typeface="Monotype Corsiva" panose="03010101010201010101" pitchFamily="66" charset="0"/>
                <a:hlinkClick r:id="rId3" tooltip="Международная организация"/>
              </a:rPr>
              <a:t>международная организация</a:t>
            </a:r>
            <a:r>
              <a:rPr lang="ru-RU" sz="3600" dirty="0">
                <a:latin typeface="Monotype Corsiva" panose="03010101010201010101" pitchFamily="66" charset="0"/>
              </a:rPr>
              <a:t>, созданная для поддержания и укрепления международного мира и безопасности, развития сотрудничества между государствами.</a:t>
            </a:r>
          </a:p>
        </p:txBody>
      </p:sp>
    </p:spTree>
    <p:extLst>
      <p:ext uri="{BB962C8B-B14F-4D97-AF65-F5344CB8AC3E}">
        <p14:creationId xmlns:p14="http://schemas.microsoft.com/office/powerpoint/2010/main" val="56015508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97A5F5-8655-4D5B-A19D-97B2F91F5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2220" y="200891"/>
            <a:ext cx="6019800" cy="1143000"/>
          </a:xfrm>
        </p:spPr>
        <p:txBody>
          <a:bodyPr>
            <a:normAutofit/>
          </a:bodyPr>
          <a:lstStyle/>
          <a:p>
            <a:r>
              <a:rPr lang="ru-RU" sz="4800" i="1" dirty="0">
                <a:latin typeface="Monotype Corsiva" panose="03010101010201010101" pitchFamily="66" charset="0"/>
              </a:rPr>
              <a:t>Наша задача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C8E387B-A6C9-49B4-861A-E703DD474E4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3" r="21343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9B32BD8-631E-4CD3-AF66-2468982B5B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1793174"/>
            <a:ext cx="7093136" cy="3032825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Monotype Corsiva" panose="03010101010201010101" pitchFamily="66" charset="0"/>
              </a:rPr>
              <a:t>Сохранить Мир на земле, сберечь наш общий Дом, наполнить его радостью и счастьем!</a:t>
            </a:r>
          </a:p>
        </p:txBody>
      </p:sp>
    </p:spTree>
    <p:extLst>
      <p:ext uri="{BB962C8B-B14F-4D97-AF65-F5344CB8AC3E}">
        <p14:creationId xmlns:p14="http://schemas.microsoft.com/office/powerpoint/2010/main" val="342194892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F49675-D620-4F62-B747-25D61889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5325" y="76198"/>
            <a:ext cx="6380617" cy="1676401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Позаботимся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планете вместе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548EA5-08B3-478E-9C34-2DFBD6A465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1900051"/>
            <a:ext cx="7128762" cy="4726379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Monotype Corsiva" panose="03010101010201010101" pitchFamily="66" charset="0"/>
              </a:rPr>
              <a:t>2018 г.</a:t>
            </a:r>
          </a:p>
          <a:p>
            <a:pPr algn="ctr"/>
            <a:r>
              <a:rPr lang="ru-RU" sz="6600" dirty="0">
                <a:latin typeface="Monotype Corsiva" panose="03010101010201010101" pitchFamily="66" charset="0"/>
              </a:rPr>
              <a:t>  год Волонтёра и Добровольца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2E8902A-8ECB-4055-90D7-E3107F51507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6" r="17836"/>
          <a:stretch>
            <a:fillRect/>
          </a:stretch>
        </p:blipFill>
        <p:spPr>
          <a:xfrm>
            <a:off x="641268" y="914399"/>
            <a:ext cx="3628718" cy="5056577"/>
          </a:xfrm>
        </p:spPr>
      </p:pic>
      <p:pic>
        <p:nvPicPr>
          <p:cNvPr id="2050" name="Picture 2" descr="https://ic.pics.livejournal.com/psykerorenburg/65985200/245292/245292_600.jpg">
            <a:extLst>
              <a:ext uri="{FF2B5EF4-FFF2-40B4-BE49-F238E27FC236}">
                <a16:creationId xmlns:a16="http://schemas.microsoft.com/office/drawing/2014/main" id="{41391271-9E5E-4B1E-8AFA-113CA1F7D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78" y="231569"/>
            <a:ext cx="11651696" cy="634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155990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4C945-FC27-4CA9-8B7B-6965CF230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D9059EB-5B84-4164-93D7-71FCB8B8989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9EEFDAC-6CEE-49D3-B18A-CF769F1B5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4.infourok.ru/uploads/ex/0919/000204e8-31778350/img0.jpg">
            <a:extLst>
              <a:ext uri="{FF2B5EF4-FFF2-40B4-BE49-F238E27FC236}">
                <a16:creationId xmlns:a16="http://schemas.microsoft.com/office/drawing/2014/main" id="{DAA13EDD-8D92-4FE1-852E-A8E37841B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75" y="422030"/>
            <a:ext cx="11482154" cy="622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993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3FFAAA-46D8-47C0-A041-AACD8F2EA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7077D6A-9535-44D7-8B0D-3D4328FFC20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5748705-427E-4BF7-A083-B15A7F4AD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ÐÑÐ¾ ÑÐ°ÐºÐ¸Ðµ Ð²Ð¾Ð»Ð¾Ð½ÑÑÑÑ">
            <a:extLst>
              <a:ext uri="{FF2B5EF4-FFF2-40B4-BE49-F238E27FC236}">
                <a16:creationId xmlns:a16="http://schemas.microsoft.com/office/drawing/2014/main" id="{80C5D779-4664-4F42-85A5-DB00FD6A2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" y="263183"/>
            <a:ext cx="11633982" cy="633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552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842AB59B-717F-499D-8B1A-C5176A340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s02.infourok.ru/uploads/ex/03cd/0005a91c-0c642eeb/img32.jpg">
            <a:extLst>
              <a:ext uri="{FF2B5EF4-FFF2-40B4-BE49-F238E27FC236}">
                <a16:creationId xmlns:a16="http://schemas.microsoft.com/office/drawing/2014/main" id="{891CCCEF-F992-48A3-80F5-D731E75A1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79" y="211015"/>
            <a:ext cx="11666392" cy="641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86437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D31FB8-4B3F-4A00-AA79-C978BF9FF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3" y="1938152"/>
            <a:ext cx="11155487" cy="2981695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>
                <a:solidFill>
                  <a:srgbClr val="FFC000"/>
                </a:solidFill>
                <a:latin typeface="Monotype Corsiva" panose="03010101010201010101" pitchFamily="66" charset="0"/>
              </a:rPr>
              <a:t>Я голосую за мир!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9451343-6A9E-48BD-AB6A-810219A18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29465" y="285009"/>
            <a:ext cx="8210235" cy="1234302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3600" dirty="0"/>
              <a:t>«Мир под чистым небом, ярким солнцем и созвездием добра».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4132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3762CC6-11E3-4029-9DA1-217CDBA359D3}"/>
              </a:ext>
            </a:extLst>
          </p:cNvPr>
          <p:cNvSpPr/>
          <p:nvPr/>
        </p:nvSpPr>
        <p:spPr>
          <a:xfrm>
            <a:off x="138332" y="270693"/>
            <a:ext cx="119153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МИР – Вселенная, планета, земной шар, а также население, люди земного шара. </a:t>
            </a:r>
            <a:br>
              <a:rPr lang="ru-RU" sz="5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004A1AC-E9FE-4E97-97B1-EDF6C1C22A5D}"/>
              </a:ext>
            </a:extLst>
          </p:cNvPr>
          <p:cNvSpPr/>
          <p:nvPr/>
        </p:nvSpPr>
        <p:spPr>
          <a:xfrm>
            <a:off x="262596" y="3290892"/>
            <a:ext cx="1179107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МИР – дружеские связи, согласие между кем-либо, отсутствие войны; тишина, покой; соглашение о прекращении войны. 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0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B3DCBC-4DD1-464A-BEC8-42990345D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2200" y="0"/>
            <a:ext cx="6019800" cy="1143000"/>
          </a:xfrm>
        </p:spPr>
        <p:txBody>
          <a:bodyPr/>
          <a:lstStyle/>
          <a:p>
            <a:pPr algn="r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</a:t>
            </a:r>
            <a:b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заметки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033BE65-FCB8-4020-8B05-3647EAB5DCC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0" r="24820"/>
          <a:stretch>
            <a:fillRect/>
          </a:stretch>
        </p:blipFill>
        <p:spPr>
          <a:xfrm>
            <a:off x="498764" y="875042"/>
            <a:ext cx="3794973" cy="5288252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1A73B99-361D-4AA2-AEF7-463CBBEC9E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1365662"/>
            <a:ext cx="7093136" cy="45007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dirty="0">
                <a:latin typeface="Monotype Corsiva" panose="03010101010201010101" pitchFamily="66" charset="0"/>
              </a:rPr>
              <a:t>1 сентября 1939 г – начало Второй Мировой Войны, которая стала самым кровопролитным и жестоким военным конфликтом за всю историю человечества. В ней приняло участие 61 государство.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701017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7A4ABA-60E9-4F45-85C3-F97288BEF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347" y="0"/>
            <a:ext cx="6019800" cy="1143000"/>
          </a:xfrm>
        </p:spPr>
        <p:txBody>
          <a:bodyPr/>
          <a:lstStyle/>
          <a:p>
            <a:pPr algn="r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</a:t>
            </a:r>
            <a:b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заметки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C5C025B-9AFD-4E17-B74A-555B7BC99FD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6" r="23086"/>
          <a:stretch>
            <a:fillRect/>
          </a:stretch>
        </p:blipFill>
        <p:spPr>
          <a:xfrm>
            <a:off x="380010" y="794443"/>
            <a:ext cx="3818724" cy="5321349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6B6EB3EB-043B-460B-8EC7-A829B237EA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1662545"/>
            <a:ext cx="7128762" cy="4453247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5200" u="sng" dirty="0">
                <a:latin typeface="Monotype Corsiva" panose="03010101010201010101" pitchFamily="66" charset="0"/>
                <a:hlinkClick r:id="rId3"/>
              </a:rPr>
              <a:t>1 сентября 2004</a:t>
            </a:r>
            <a:r>
              <a:rPr lang="ru-RU" sz="5200" dirty="0">
                <a:latin typeface="Monotype Corsiva" panose="03010101010201010101" pitchFamily="66" charset="0"/>
              </a:rPr>
              <a:t> г — </a:t>
            </a:r>
            <a:r>
              <a:rPr lang="ru-RU" sz="5200" dirty="0">
                <a:latin typeface="Monotype Corsiva" panose="03010101010201010101" pitchFamily="66" charset="0"/>
                <a:hlinkClick r:id="rId4" tooltip="Захват школы в Беслане"/>
              </a:rPr>
              <a:t>Захват школы в Беслане</a:t>
            </a:r>
            <a:r>
              <a:rPr lang="ru-RU" sz="5200" dirty="0">
                <a:latin typeface="Monotype Corsiva" panose="03010101010201010101" pitchFamily="66" charset="0"/>
              </a:rPr>
              <a:t> (</a:t>
            </a:r>
            <a:r>
              <a:rPr lang="ru-RU" sz="5200" dirty="0">
                <a:latin typeface="Monotype Corsiva" panose="03010101010201010101" pitchFamily="66" charset="0"/>
                <a:hlinkClick r:id="rId5" tooltip="Северная Осетия"/>
              </a:rPr>
              <a:t>Северная Осетия</a:t>
            </a:r>
            <a:r>
              <a:rPr lang="ru-RU" sz="5200" dirty="0">
                <a:latin typeface="Monotype Corsiva" panose="03010101010201010101" pitchFamily="66" charset="0"/>
              </a:rPr>
              <a:t>).</a:t>
            </a:r>
          </a:p>
          <a:p>
            <a:pPr algn="ctr"/>
            <a:r>
              <a:rPr lang="ru-RU" sz="5200" dirty="0">
                <a:latin typeface="Monotype Corsiva" panose="03010101010201010101" pitchFamily="66" charset="0"/>
              </a:rPr>
              <a:t>(террористический акт – взрыв днем 3 сентября)</a:t>
            </a:r>
          </a:p>
          <a:p>
            <a:pPr algn="ctr"/>
            <a:endParaRPr lang="ru-RU" sz="3200" dirty="0">
              <a:latin typeface="Monotype Corsiva" panose="03010101010201010101" pitchFamily="66" charset="0"/>
            </a:endParaRPr>
          </a:p>
          <a:p>
            <a:pPr algn="ctr"/>
            <a:r>
              <a:rPr lang="ru-RU" sz="4600" dirty="0">
                <a:latin typeface="Monotype Corsiva" panose="03010101010201010101" pitchFamily="66" charset="0"/>
              </a:rPr>
              <a:t>Погибли 314 человек, из них 186 детей,</a:t>
            </a:r>
          </a:p>
          <a:p>
            <a:pPr algn="ctr"/>
            <a:r>
              <a:rPr lang="ru-RU" sz="4600" dirty="0">
                <a:latin typeface="Monotype Corsiva" panose="03010101010201010101" pitchFamily="66" charset="0"/>
              </a:rPr>
              <a:t>19 спасателей </a:t>
            </a:r>
          </a:p>
          <a:p>
            <a:pPr algn="ctr"/>
            <a:endParaRPr lang="ru-RU" sz="4800" dirty="0"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0653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62318/0002-003-.jpg">
            <a:extLst>
              <a:ext uri="{FF2B5EF4-FFF2-40B4-BE49-F238E27FC236}">
                <a16:creationId xmlns:a16="http://schemas.microsoft.com/office/drawing/2014/main" id="{EA0385E9-829B-4104-AA2D-9222A37C9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562" y="571500"/>
            <a:ext cx="43434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591DF60-A326-4CC0-BA6A-7EF32C4A0C2A}"/>
              </a:ext>
            </a:extLst>
          </p:cNvPr>
          <p:cNvSpPr/>
          <p:nvPr/>
        </p:nvSpPr>
        <p:spPr>
          <a:xfrm>
            <a:off x="614288" y="1459915"/>
            <a:ext cx="66868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4800" b="1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«Приносить пользу миру – это единственный способ стать счастливым»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5C913BF-FEFB-493E-807D-A801F15E049D}"/>
              </a:ext>
            </a:extLst>
          </p:cNvPr>
          <p:cNvSpPr/>
          <p:nvPr/>
        </p:nvSpPr>
        <p:spPr>
          <a:xfrm>
            <a:off x="3957709" y="5013364"/>
            <a:ext cx="373938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Г.Х.Андерсен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512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B7C960-AE83-407E-8EAB-20331FF4E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9274" y="0"/>
            <a:ext cx="5692726" cy="71862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«Собери пословицы»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2AA7FE3D-F2E8-4B40-A40F-E771B2673C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252927"/>
              </p:ext>
            </p:extLst>
          </p:nvPr>
        </p:nvGraphicFramePr>
        <p:xfrm>
          <a:off x="225084" y="1831014"/>
          <a:ext cx="11966916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3458">
                  <a:extLst>
                    <a:ext uri="{9D8B030D-6E8A-4147-A177-3AD203B41FA5}">
                      <a16:colId xmlns:a16="http://schemas.microsoft.com/office/drawing/2014/main" val="3196939003"/>
                    </a:ext>
                  </a:extLst>
                </a:gridCol>
                <a:gridCol w="5983458">
                  <a:extLst>
                    <a:ext uri="{9D8B030D-6E8A-4147-A177-3AD203B41FA5}">
                      <a16:colId xmlns:a16="http://schemas.microsoft.com/office/drawing/2014/main" val="23914571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Худой мир лучше </a:t>
                      </a:r>
                      <a:endParaRPr lang="ru-RU" sz="32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миром жить.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0921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мире жить </a:t>
                      </a:r>
                      <a:endParaRPr lang="ru-RU" sz="32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войне не бывать.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415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 умеет беситься, </a:t>
                      </a:r>
                      <a:endParaRPr lang="ru-RU" sz="32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доброй драки.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1717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Дружно за мир стоять </a:t>
                      </a:r>
                      <a:endParaRPr lang="ru-RU" sz="32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тому ни с кем не ужиться.</a:t>
                      </a:r>
                      <a:endParaRPr lang="ru-RU" sz="32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7825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Мир </a:t>
                      </a:r>
                      <a:endParaRPr lang="ru-RU" sz="32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дело великое.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864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736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C858FD-C2D8-4008-B11F-59B510036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098" y="0"/>
            <a:ext cx="6019800" cy="1143000"/>
          </a:xfrm>
        </p:spPr>
        <p:txBody>
          <a:bodyPr/>
          <a:lstStyle/>
          <a:p>
            <a:pPr algn="r"/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</a:t>
            </a:r>
            <a:b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заметки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A9D9EC-BF93-4880-8325-2A01A8D98C0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0" r="9420"/>
          <a:stretch>
            <a:fillRect/>
          </a:stretch>
        </p:blipFill>
        <p:spPr>
          <a:xfrm>
            <a:off x="285006" y="490974"/>
            <a:ext cx="4275117" cy="5957327"/>
          </a:xfrm>
          <a:prstGeom prst="snip2DiagRect">
            <a:avLst>
              <a:gd name="adj1" fmla="val 10815"/>
              <a:gd name="adj2" fmla="val 0"/>
            </a:avLst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4BE0A32-6004-4193-8787-C5013C50C5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1460665"/>
            <a:ext cx="7326086" cy="48451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Monotype Corsiva" panose="03010101010201010101" pitchFamily="66" charset="0"/>
              </a:rPr>
              <a:t>«Голубка Пикассо»</a:t>
            </a:r>
            <a:r>
              <a:rPr lang="ru-RU" sz="4000" dirty="0">
                <a:latin typeface="Monotype Corsiva" panose="03010101010201010101" pitchFamily="66" charset="0"/>
              </a:rPr>
              <a:t> — белый </a:t>
            </a:r>
            <a:r>
              <a:rPr lang="ru-RU" sz="4000" dirty="0">
                <a:latin typeface="Monotype Corsiva" panose="03010101010201010101" pitchFamily="66" charset="0"/>
                <a:hlinkClick r:id="rId3" tooltip="Голубь мира"/>
              </a:rPr>
              <a:t>голубь мира</a:t>
            </a:r>
            <a:r>
              <a:rPr lang="ru-RU" sz="4000" dirty="0">
                <a:latin typeface="Monotype Corsiva" panose="03010101010201010101" pitchFamily="66" charset="0"/>
              </a:rPr>
              <a:t>, нарисованный </a:t>
            </a:r>
            <a:r>
              <a:rPr lang="ru-RU" sz="4000" dirty="0">
                <a:latin typeface="Monotype Corsiva" panose="03010101010201010101" pitchFamily="66" charset="0"/>
                <a:hlinkClick r:id="rId4" tooltip="Пабло Пикассо"/>
              </a:rPr>
              <a:t>Пабло Пикассо</a:t>
            </a:r>
            <a:r>
              <a:rPr lang="ru-RU" sz="4000" dirty="0">
                <a:latin typeface="Monotype Corsiva" panose="03010101010201010101" pitchFamily="66" charset="0"/>
              </a:rPr>
              <a:t> в 1949 году и неоднократно им воспроизводившийся в различных вариациях. Один из самых узнаваемых символов мира, обошедший всю планету</a:t>
            </a:r>
          </a:p>
        </p:txBody>
      </p:sp>
    </p:spTree>
    <p:extLst>
      <p:ext uri="{BB962C8B-B14F-4D97-AF65-F5344CB8AC3E}">
        <p14:creationId xmlns:p14="http://schemas.microsoft.com/office/powerpoint/2010/main" val="251203830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FA897-14BC-4892-B826-0E6C6E8F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0" y="342899"/>
            <a:ext cx="6019800" cy="1143000"/>
          </a:xfrm>
        </p:spPr>
        <p:txBody>
          <a:bodyPr/>
          <a:lstStyle/>
          <a:p>
            <a:pPr algn="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Пацифик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символ мира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920636-689E-47B3-9009-B92AEDE4E68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1" r="14591"/>
          <a:stretch>
            <a:fillRect/>
          </a:stretch>
        </p:blipFill>
        <p:spPr>
          <a:xfrm>
            <a:off x="571433" y="914399"/>
            <a:ext cx="3698553" cy="5153891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3C5F408D-E1BE-4DB7-B43E-14C66A374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1" y="1710047"/>
            <a:ext cx="7176263" cy="4358243"/>
          </a:xfrm>
        </p:spPr>
        <p:txBody>
          <a:bodyPr>
            <a:normAutofit/>
          </a:bodyPr>
          <a:lstStyle/>
          <a:p>
            <a:r>
              <a:rPr lang="ru-RU" sz="3600" b="1" dirty="0" err="1">
                <a:latin typeface="Monotype Corsiva" panose="03010101010201010101" pitchFamily="66" charset="0"/>
              </a:rPr>
              <a:t>Паци́фик</a:t>
            </a:r>
            <a:r>
              <a:rPr lang="ru-RU" sz="3600" dirty="0">
                <a:latin typeface="Monotype Corsiva" panose="03010101010201010101" pitchFamily="66" charset="0"/>
              </a:rPr>
              <a:t> (</a:t>
            </a:r>
            <a:r>
              <a:rPr lang="ru-RU" sz="3600" dirty="0">
                <a:latin typeface="Monotype Corsiva" panose="03010101010201010101" pitchFamily="66" charset="0"/>
                <a:hlinkClick r:id="rId3" tooltip="Английский язык"/>
              </a:rPr>
              <a:t>англ.</a:t>
            </a:r>
            <a:r>
              <a:rPr lang="ru-RU" sz="3600" dirty="0">
                <a:latin typeface="Monotype Corsiva" panose="03010101010201010101" pitchFamily="66" charset="0"/>
              </a:rPr>
              <a:t> </a:t>
            </a:r>
            <a:r>
              <a:rPr lang="ru-RU" sz="3600" i="1" dirty="0" err="1">
                <a:latin typeface="Monotype Corsiva" panose="03010101010201010101" pitchFamily="66" charset="0"/>
              </a:rPr>
              <a:t>pacific</a:t>
            </a:r>
            <a:r>
              <a:rPr lang="ru-RU" sz="3600" dirty="0">
                <a:latin typeface="Monotype Corsiva" panose="03010101010201010101" pitchFamily="66" charset="0"/>
              </a:rPr>
              <a:t> — «</a:t>
            </a:r>
            <a:r>
              <a:rPr lang="ru-RU" sz="3600" i="1" dirty="0">
                <a:latin typeface="Monotype Corsiva" panose="03010101010201010101" pitchFamily="66" charset="0"/>
              </a:rPr>
              <a:t>мирный, миролюбивый, примирительный</a:t>
            </a:r>
            <a:r>
              <a:rPr lang="ru-RU" sz="3600" dirty="0">
                <a:latin typeface="Monotype Corsiva" panose="03010101010201010101" pitchFamily="66" charset="0"/>
              </a:rPr>
              <a:t>») — международный символ мира, </a:t>
            </a:r>
            <a:r>
              <a:rPr lang="ru-RU" sz="3600" dirty="0">
                <a:latin typeface="Monotype Corsiva" panose="03010101010201010101" pitchFamily="66" charset="0"/>
                <a:hlinkClick r:id="rId4" tooltip="Разоружение"/>
              </a:rPr>
              <a:t>разоружения</a:t>
            </a:r>
            <a:r>
              <a:rPr lang="ru-RU" sz="3600" dirty="0">
                <a:latin typeface="Monotype Corsiva" panose="03010101010201010101" pitchFamily="66" charset="0"/>
              </a:rPr>
              <a:t>, </a:t>
            </a:r>
            <a:r>
              <a:rPr lang="ru-RU" sz="3600" dirty="0">
                <a:latin typeface="Monotype Corsiva" panose="03010101010201010101" pitchFamily="66" charset="0"/>
                <a:hlinkClick r:id="rId5" tooltip="Антивоенное движение"/>
              </a:rPr>
              <a:t>антивоенного движения</a:t>
            </a:r>
            <a:r>
              <a:rPr lang="ru-RU" sz="3600" dirty="0">
                <a:latin typeface="Monotype Corsiva" panose="03010101010201010101" pitchFamily="66" charset="0"/>
              </a:rPr>
              <a:t>. Этот знак (☮) был изначально создан для </a:t>
            </a:r>
            <a:r>
              <a:rPr lang="ru-RU" sz="3600" dirty="0">
                <a:latin typeface="Monotype Corsiva" panose="03010101010201010101" pitchFamily="66" charset="0"/>
                <a:hlinkClick r:id="rId6" tooltip="Кампания за ядерное разоружение"/>
              </a:rPr>
              <a:t>британского движения за ядерное разоружение</a:t>
            </a:r>
            <a:r>
              <a:rPr lang="ru-RU" sz="3600" dirty="0">
                <a:latin typeface="Monotype Corsiva" panose="03010101010201010101" pitchFamily="66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5627869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164</TotalTime>
  <Words>185</Words>
  <Application>Microsoft Office PowerPoint</Application>
  <PresentationFormat>Широкоэкранный</PresentationFormat>
  <Paragraphs>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Monotype Corsiva</vt:lpstr>
      <vt:lpstr>Times New Roman</vt:lpstr>
      <vt:lpstr>Wingdings 3</vt:lpstr>
      <vt:lpstr>Сектор</vt:lpstr>
      <vt:lpstr>С днем Знаний! </vt:lpstr>
      <vt:lpstr>Я голосую за мир!</vt:lpstr>
      <vt:lpstr>Презентация PowerPoint</vt:lpstr>
      <vt:lpstr>Исторические  заметки</vt:lpstr>
      <vt:lpstr>Исторические  заметки</vt:lpstr>
      <vt:lpstr>Презентация PowerPoint</vt:lpstr>
      <vt:lpstr>«Собери пословицы»</vt:lpstr>
      <vt:lpstr>Исторические  заметки</vt:lpstr>
      <vt:lpstr>Пацифик – символ мира</vt:lpstr>
      <vt:lpstr>ООН </vt:lpstr>
      <vt:lpstr>Наша задача</vt:lpstr>
      <vt:lpstr>Позаботимся  о планете вместе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днем Знаний! </dc:title>
  <dc:creator>User</dc:creator>
  <cp:lastModifiedBy>Ольга Рудниченко</cp:lastModifiedBy>
  <cp:revision>18</cp:revision>
  <dcterms:created xsi:type="dcterms:W3CDTF">2017-08-30T12:35:57Z</dcterms:created>
  <dcterms:modified xsi:type="dcterms:W3CDTF">2018-08-31T19:36:33Z</dcterms:modified>
</cp:coreProperties>
</file>