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7" d="100"/>
          <a:sy n="77" d="100"/>
        </p:scale>
        <p:origin x="-402" y="-2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8403" y="945913"/>
            <a:ext cx="8637073" cy="2618554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8404" y="3564467"/>
            <a:ext cx="8637072" cy="1071095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27CBE-0017-4A93-9AB3-CD4BD08BD8DE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27124" y="329307"/>
            <a:ext cx="5943668" cy="30920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24392" y="134930"/>
            <a:ext cx="811019" cy="503578"/>
          </a:xfrm>
        </p:spPr>
        <p:txBody>
          <a:bodyPr/>
          <a:lstStyle/>
          <a:p>
            <a:fld id="{605781E6-FB08-40E5-8059-581F83A03F3B}" type="slidenum">
              <a:rPr lang="ru-RU" smtClean="0"/>
              <a:t>‹#›</a:t>
            </a:fld>
            <a:endParaRPr lang="ru-RU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5444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27CBE-0017-4A93-9AB3-CD4BD08BD8DE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781E6-FB08-40E5-8059-581F83A03F3B}" type="slidenum">
              <a:rPr lang="ru-RU" smtClean="0"/>
              <a:t>‹#›</a:t>
            </a:fld>
            <a:endParaRPr lang="ru-RU"/>
          </a:p>
        </p:txBody>
      </p:sp>
      <p:pic>
        <p:nvPicPr>
          <p:cNvPr id="15" name="Picture 14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2846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24709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30270" y="798973"/>
            <a:ext cx="7828830" cy="46598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27CBE-0017-4A93-9AB3-CD4BD08BD8DE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781E6-FB08-40E5-8059-581F83A03F3B}" type="slidenum">
              <a:rPr lang="ru-RU" smtClean="0"/>
              <a:t>‹#›</a:t>
            </a:fld>
            <a:endParaRPr lang="ru-RU"/>
          </a:p>
        </p:txBody>
      </p:sp>
      <p:pic>
        <p:nvPicPr>
          <p:cNvPr id="17" name="Picture 16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59215" b="36435"/>
          <a:stretch/>
        </p:blipFill>
        <p:spPr>
          <a:xfrm rot="5400000">
            <a:off x="8642279" y="3046916"/>
            <a:ext cx="4663440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27879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/>
            </a:lvl1pPr>
          </a:lstStyle>
          <a:p>
            <a:fld id="{79327CBE-0017-4A93-9AB3-CD4BD08BD8DE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781E6-FB08-40E5-8059-581F83A03F3B}" type="slidenum">
              <a:rPr lang="ru-RU" smtClean="0"/>
              <a:t>‹#›</a:t>
            </a:fld>
            <a:endParaRPr lang="ru-RU"/>
          </a:p>
        </p:txBody>
      </p:sp>
      <p:pic>
        <p:nvPicPr>
          <p:cNvPr id="24" name="Picture 23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477487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9167" y="1756129"/>
            <a:ext cx="8619060" cy="2050065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9166" y="3806195"/>
            <a:ext cx="8619060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27CBE-0017-4A93-9AB3-CD4BD08BD8DE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781E6-FB08-40E5-8059-581F83A03F3B}" type="slidenum">
              <a:rPr lang="ru-RU" smtClean="0"/>
              <a:t>‹#›</a:t>
            </a:fld>
            <a:endParaRPr lang="ru-RU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060774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1052" y="958037"/>
            <a:ext cx="9605635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9166" y="2165621"/>
            <a:ext cx="4645152" cy="329385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606" y="2171769"/>
            <a:ext cx="4645152" cy="328709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27CBE-0017-4A93-9AB3-CD4BD08BD8DE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781E6-FB08-40E5-8059-581F83A03F3B}" type="slidenum">
              <a:rPr lang="ru-RU" smtClean="0"/>
              <a:t>‹#›</a:t>
            </a:fld>
            <a:endParaRPr lang="ru-RU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45193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9166" y="953336"/>
            <a:ext cx="9607661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9166" y="2169727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800" b="0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9166" y="2974448"/>
            <a:ext cx="4645152" cy="24938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4337" y="2173181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800" b="0" cap="none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94337" y="2971669"/>
            <a:ext cx="4645152" cy="248719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27CBE-0017-4A93-9AB3-CD4BD08BD8DE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781E6-FB08-40E5-8059-581F83A03F3B}" type="slidenum">
              <a:rPr lang="ru-RU" smtClean="0"/>
              <a:t>‹#›</a:t>
            </a:fld>
            <a:endParaRPr lang="ru-RU"/>
          </a:p>
        </p:txBody>
      </p:sp>
      <p:pic>
        <p:nvPicPr>
          <p:cNvPr id="18" name="Picture 17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915985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27CBE-0017-4A93-9AB3-CD4BD08BD8DE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781E6-FB08-40E5-8059-581F83A03F3B}" type="slidenum">
              <a:rPr lang="ru-RU" smtClean="0"/>
              <a:t>‹#›</a:t>
            </a:fld>
            <a:endParaRPr lang="ru-RU"/>
          </a:p>
        </p:txBody>
      </p:sp>
      <p:pic>
        <p:nvPicPr>
          <p:cNvPr id="14" name="Picture 13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022518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27CBE-0017-4A93-9AB3-CD4BD08BD8DE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781E6-FB08-40E5-8059-581F83A03F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7371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4291" y="952578"/>
            <a:ext cx="3275013" cy="2322176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3334" y="952578"/>
            <a:ext cx="6012470" cy="4505221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4291" y="3274754"/>
            <a:ext cx="3275013" cy="2178918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27CBE-0017-4A93-9AB3-CD4BD08BD8DE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781E6-FB08-40E5-8059-581F83A03F3B}" type="slidenum">
              <a:rPr lang="ru-RU" smtClean="0"/>
              <a:t>‹#›</a:t>
            </a:fld>
            <a:endParaRPr lang="ru-RU"/>
          </a:p>
        </p:txBody>
      </p:sp>
      <p:pic>
        <p:nvPicPr>
          <p:cNvPr id="16" name="Picture 15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" r="15828" b="36435"/>
          <a:stretch/>
        </p:blipFill>
        <p:spPr>
          <a:xfrm>
            <a:off x="1125460" y="643464"/>
            <a:ext cx="9610344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92550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9124" y="1129513"/>
            <a:ext cx="5854872" cy="1924208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8247" y="3053721"/>
            <a:ext cx="5846486" cy="2096013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125300" y="5469856"/>
            <a:ext cx="5849605" cy="320123"/>
          </a:xfrm>
        </p:spPr>
        <p:txBody>
          <a:bodyPr/>
          <a:lstStyle>
            <a:lvl1pPr algn="l">
              <a:defRPr/>
            </a:lvl1pPr>
          </a:lstStyle>
          <a:p>
            <a:fld id="{79327CBE-0017-4A93-9AB3-CD4BD08BD8DE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25300" y="318640"/>
            <a:ext cx="4877818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176794" y="137408"/>
            <a:ext cx="811019" cy="503578"/>
          </a:xfrm>
        </p:spPr>
        <p:txBody>
          <a:bodyPr/>
          <a:lstStyle/>
          <a:p>
            <a:fld id="{605781E6-FB08-40E5-8059-581F83A03F3B}" type="slidenum">
              <a:rPr lang="ru-RU" smtClean="0"/>
              <a:t>‹#›</a:t>
            </a:fld>
            <a:endParaRPr lang="ru-RU"/>
          </a:p>
        </p:txBody>
      </p:sp>
      <p:pic>
        <p:nvPicPr>
          <p:cNvPr id="22" name="Picture 21" descr="RedHashing.emf"/>
          <p:cNvPicPr>
            <a:picLocks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" t="474" r="48549" b="36564"/>
          <a:stretch/>
        </p:blipFill>
        <p:spPr>
          <a:xfrm>
            <a:off x="1125460" y="643464"/>
            <a:ext cx="5879592" cy="155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09353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alpha val="9000"/>
                <a:lumMod val="22000"/>
                <a:lumOff val="78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>
          <a:xfrm>
            <a:off x="0" y="6119336"/>
            <a:ext cx="12192000" cy="74295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0" y="468769"/>
            <a:ext cx="12192000" cy="564702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  <a:lumMod val="100000"/>
                </a:schemeClr>
              </a:gs>
              <a:gs pos="100000">
                <a:schemeClr val="bg2">
                  <a:lumMod val="95000"/>
                  <a:lumOff val="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4" name="Straight Connector 13"/>
          <p:cNvCxnSpPr/>
          <p:nvPr/>
        </p:nvCxnSpPr>
        <p:spPr>
          <a:xfrm>
            <a:off x="0" y="6121269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30270" y="953324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0270" y="2171769"/>
            <a:ext cx="9603275" cy="32945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32830" y="330370"/>
            <a:ext cx="251539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327CBE-0017-4A93-9AB3-CD4BD08BD8DE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30270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18076" y="137408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05781E6-FB08-40E5-8059-581F83A03F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753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F7EDB4C-09AD-42C5-A4CE-F7FAD83628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0615" y="5396616"/>
            <a:ext cx="12009099" cy="2170511"/>
          </a:xfrm>
        </p:spPr>
        <p:txBody>
          <a:bodyPr>
            <a:noAutofit/>
          </a:bodyPr>
          <a:lstStyle/>
          <a:p>
            <a:r>
              <a:rPr lang="ru-RU" sz="9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Познавательные УУД обновлённых ФГОС </a:t>
            </a:r>
            <a:br>
              <a:rPr lang="ru-RU" sz="9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50772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8669791-D859-424C-9C90-DEDAE3DAA8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0556" y="949459"/>
            <a:ext cx="11708652" cy="30347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9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Федеральный государственный образовательный стандарт определяет цель школьного образования, как развитие учеников на основе </a:t>
            </a:r>
            <a:r>
              <a:rPr lang="ru-RU" sz="39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универсальных учебных действий</a:t>
            </a:r>
            <a:r>
              <a:rPr lang="ru-RU" sz="39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 descr="Образовательные стандарты и требования | ГБОУ школа № 297 Пушкинского  района Санкт-Петербурга">
            <a:extLst>
              <a:ext uri="{FF2B5EF4-FFF2-40B4-BE49-F238E27FC236}">
                <a16:creationId xmlns:a16="http://schemas.microsoft.com/office/drawing/2014/main" xmlns="" id="{974063A9-8570-4F2D-AFD9-31B9E34BB3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0082" y="3358243"/>
            <a:ext cx="6031918" cy="2753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822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5C785D0-7EB9-491A-AA90-BCBF86992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8343" y="0"/>
            <a:ext cx="9603275" cy="104923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 такое УУД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11DEEB3-A98A-43B8-8646-621B1D84A2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6498" y="1049235"/>
            <a:ext cx="11307437" cy="2239806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Универсальные учебные действия (УУД) по ФГОС в широком значении —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умение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ученика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учиться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способность к саморазвитию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 счет активной познавательной деятельности. Это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совокупность приемов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которые помогают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успешно усваивать новые знания и навыки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 также 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применять их в учебных и жизненных ситуациях. </a:t>
            </a:r>
            <a:endParaRPr lang="ru-RU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DB1B200E-45CF-41FC-9D35-11260CAC85DF}"/>
              </a:ext>
            </a:extLst>
          </p:cNvPr>
          <p:cNvSpPr txBox="1"/>
          <p:nvPr/>
        </p:nvSpPr>
        <p:spPr>
          <a:xfrm>
            <a:off x="255669" y="3289041"/>
            <a:ext cx="11680661" cy="863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07000"/>
              </a:lnSpc>
              <a:spcAft>
                <a:spcPts val="150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Учебные действия названы универсальными, потому что они носят </a:t>
            </a:r>
            <a:r>
              <a:rPr lang="ru-RU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надпредметный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характер, их можно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применить на любом уроке.   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D3D07E10-B76C-4855-8D37-8B46F9F56344}"/>
              </a:ext>
            </a:extLst>
          </p:cNvPr>
          <p:cNvSpPr txBox="1"/>
          <p:nvPr/>
        </p:nvSpPr>
        <p:spPr>
          <a:xfrm>
            <a:off x="255669" y="4374901"/>
            <a:ext cx="11398266" cy="12584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07000"/>
              </a:lnSpc>
              <a:spcAft>
                <a:spcPts val="150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своение этих действий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формирует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способность к обучению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вырабатывает познавательную мотивацию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помогает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ребенку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ставить перед собой цель и задачи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 обучении,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выстраивать стратегию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их достижения.     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0574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0AB5717-CADC-4A46-819D-DC798D1DDF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564" y="150891"/>
            <a:ext cx="9603275" cy="1049235"/>
          </a:xfrm>
        </p:spPr>
        <p:txBody>
          <a:bodyPr>
            <a:normAutofit fontScale="90000"/>
          </a:bodyPr>
          <a:lstStyle/>
          <a:p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Основные функции УУД:</a:t>
            </a:r>
            <a: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0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DC367F1-4D46-42FF-8485-5293345F7A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563" y="996112"/>
            <a:ext cx="11755305" cy="2432887"/>
          </a:xfrm>
        </p:spPr>
        <p:txBody>
          <a:bodyPr>
            <a:normAutofit/>
          </a:bodyPr>
          <a:lstStyle/>
          <a:p>
            <a:pPr algn="just"/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Предоставляют ученику возможность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самостоятельно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получать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новые знания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 предметам,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ставить учебные цели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находить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средства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для их достижения, а также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контролировать и оценивать свои результаты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069CF62-C405-401B-885F-BCCD129D7E4F}"/>
              </a:ext>
            </a:extLst>
          </p:cNvPr>
          <p:cNvSpPr txBox="1"/>
          <p:nvPr/>
        </p:nvSpPr>
        <p:spPr>
          <a:xfrm>
            <a:off x="122562" y="2879296"/>
            <a:ext cx="11587354" cy="2374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07000"/>
              </a:lnSpc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Создают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условия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для 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гармоничного и всестороннего развития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личности,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помогают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школьникам в дальнейшей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самореализации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формируют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способность и готовность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 постоянному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обучению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устраняют препятствия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 самообразования и успешного освоения новых знаний во взрослой жизни.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2365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87B7C91-B923-4922-BC38-2EDF3B46A0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233" y="0"/>
            <a:ext cx="9603275" cy="1049235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450"/>
              </a:spcAft>
            </a:pPr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Познавательные УУД  обновлённых ФГОС.     </a:t>
            </a:r>
            <a:r>
              <a:rPr lang="ru-RU" sz="1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      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D83C597-B212-4EBF-9000-B36B37430196}"/>
              </a:ext>
            </a:extLst>
          </p:cNvPr>
          <p:cNvSpPr txBox="1"/>
          <p:nvPr/>
        </p:nvSpPr>
        <p:spPr>
          <a:xfrm>
            <a:off x="113233" y="854931"/>
            <a:ext cx="11965534" cy="52690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4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800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Базовые логические действия: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умение 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классифицировать, обобщать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сравнивать, выявлять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закономерности и противоречия в рассматриваемых фактах,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подбирать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варианты решения задачи с учетом самостоятельно выставленных критериев.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4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800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Базовые исследовательские действия: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формулироват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ь вопросы по искомой информации,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выставлять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гипотезу,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оценивать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информацию, полученную в ходе исследования, на применимость,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аргументировать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свою позицию и мнение.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4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800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Работа с информацией: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умение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выбирать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анализировать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систематизировать и интерпретировать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информацию,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оценивать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ее надежность и достоверность.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86204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6C9204E-7709-4BAF-BEEB-70F7B0CF67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3862" y="1033435"/>
            <a:ext cx="11158146" cy="3090696"/>
          </a:xfrm>
        </p:spPr>
        <p:txBody>
          <a:bodyPr/>
          <a:lstStyle/>
          <a:p>
            <a:pPr marL="0" indent="0" algn="just"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 ходе познавательных учебных действий ребенок учится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создавать и проверять 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собственные гипотезы,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выстраивать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причинно-следственные связи,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сравнивать 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 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классифицировать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результаты,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делать выводы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находить доказательства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гипотезам.</a:t>
            </a:r>
            <a:endParaRPr lang="ru-RU" sz="3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37561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6D08A29-B6F1-432A-A73F-2709D2063B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4362" y="2464883"/>
            <a:ext cx="9603275" cy="1049235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2753939975"/>
      </p:ext>
    </p:extLst>
  </p:cSld>
  <p:clrMapOvr>
    <a:masterClrMapping/>
  </p:clrMapOvr>
</p:sld>
</file>

<file path=ppt/theme/theme1.xml><?xml version="1.0" encoding="utf-8"?>
<a:theme xmlns:a="http://schemas.openxmlformats.org/drawingml/2006/main" name="Галерея">
  <a:themeElements>
    <a:clrScheme name="Галерея">
      <a:dk1>
        <a:sysClr val="windowText" lastClr="000000"/>
      </a:dk1>
      <a:lt1>
        <a:sysClr val="window" lastClr="FFFFFF"/>
      </a:lt1>
      <a:dk2>
        <a:srgbClr val="454545"/>
      </a:dk2>
      <a:lt2>
        <a:srgbClr val="DCDCE0"/>
      </a:lt2>
      <a:accent1>
        <a:srgbClr val="415588"/>
      </a:accent1>
      <a:accent2>
        <a:srgbClr val="4294B6"/>
      </a:accent2>
      <a:accent3>
        <a:srgbClr val="087D7C"/>
      </a:accent3>
      <a:accent4>
        <a:srgbClr val="2CB663"/>
      </a:accent4>
      <a:accent5>
        <a:srgbClr val="DF8822"/>
      </a:accent5>
      <a:accent6>
        <a:srgbClr val="BC410A"/>
      </a:accent6>
      <a:hlink>
        <a:srgbClr val="5977C4"/>
      </a:hlink>
      <a:folHlink>
        <a:srgbClr val="A1A9BF"/>
      </a:folHlink>
    </a:clrScheme>
    <a:fontScheme name="Галерея">
      <a:majorFont>
        <a:latin typeface="Century Gothic" panose="020B0502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алерея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  <a:lumMod val="108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Gallery" id="{BBFCD31E-59A1-489D-B089-A3EAD7CAE12E}" vid="{E050AC27-895F-4B90-991D-A6818FC89AB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TM10001114[[fn=Галерея]]</Template>
  <TotalTime>38</TotalTime>
  <Words>69</Words>
  <Application>Microsoft Office PowerPoint</Application>
  <PresentationFormat>Произвольный</PresentationFormat>
  <Paragraphs>15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Галерея</vt:lpstr>
      <vt:lpstr>Познавательные УУД обновлённых ФГОС  </vt:lpstr>
      <vt:lpstr>Презентация PowerPoint</vt:lpstr>
      <vt:lpstr>Что такое УУД </vt:lpstr>
      <vt:lpstr>Основные функции УУД: </vt:lpstr>
      <vt:lpstr>Познавательные УУД  обновлённых ФГОС.              </vt:lpstr>
      <vt:lpstr>Презентация PowerPoint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Познавательные УУД обновлённых ФГОС</dc:title>
  <dc:creator>User</dc:creator>
  <cp:lastModifiedBy>Иванов</cp:lastModifiedBy>
  <cp:revision>6</cp:revision>
  <dcterms:created xsi:type="dcterms:W3CDTF">2023-10-29T15:56:23Z</dcterms:created>
  <dcterms:modified xsi:type="dcterms:W3CDTF">2023-11-01T12:29:04Z</dcterms:modified>
</cp:coreProperties>
</file>