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9.jpg" ContentType="image/jpg"/>
  <Override PartName="/ppt/media/image11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333" r:id="rId2"/>
    <p:sldId id="318" r:id="rId3"/>
    <p:sldId id="319" r:id="rId4"/>
    <p:sldId id="338" r:id="rId5"/>
    <p:sldId id="325" r:id="rId6"/>
    <p:sldId id="332" r:id="rId7"/>
    <p:sldId id="320" r:id="rId8"/>
    <p:sldId id="321" r:id="rId9"/>
    <p:sldId id="351" r:id="rId10"/>
    <p:sldId id="349" r:id="rId11"/>
    <p:sldId id="355" r:id="rId12"/>
    <p:sldId id="350" r:id="rId13"/>
    <p:sldId id="352" r:id="rId14"/>
    <p:sldId id="323" r:id="rId15"/>
    <p:sldId id="341" r:id="rId16"/>
    <p:sldId id="342" r:id="rId17"/>
    <p:sldId id="353" r:id="rId18"/>
    <p:sldId id="343" r:id="rId19"/>
    <p:sldId id="326" r:id="rId20"/>
    <p:sldId id="345" r:id="rId21"/>
    <p:sldId id="346" r:id="rId22"/>
    <p:sldId id="354" r:id="rId23"/>
    <p:sldId id="334" r:id="rId24"/>
    <p:sldId id="335" r:id="rId25"/>
    <p:sldId id="347" r:id="rId26"/>
    <p:sldId id="348" r:id="rId27"/>
    <p:sldId id="336" r:id="rId28"/>
    <p:sldId id="33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B541"/>
    <a:srgbClr val="0891CE"/>
    <a:srgbClr val="055579"/>
    <a:srgbClr val="BBE1FE"/>
    <a:srgbClr val="CCCCFF"/>
    <a:srgbClr val="FC8942"/>
    <a:srgbClr val="36B9BC"/>
    <a:srgbClr val="2F8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86C70-D361-4675-A868-5399BC811BFE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F423F-A350-49EE-AFB0-357143750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9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F423F-A350-49EE-AFB0-357143750B4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87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F423F-A350-49EE-AFB0-357143750B4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F423F-A350-49EE-AFB0-357143750B4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220E9B9-064E-4791-B853-5D215EC6AA63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46E3F6C-8A6F-4422-8DE0-E3AD4245BE9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653136"/>
            <a:ext cx="4608512" cy="1368152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Наталья Ивановна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СОШ№6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грамотность.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Цели, методы и способы формирования математической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383923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хватит ли 400 рублей на покупку четырех батончиков по 99 рублей? Объясните почему.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151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71F1D8-16B4-2DEC-3C79-3D16A26CF9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" y="15558"/>
            <a:ext cx="9144000" cy="69928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84B089D0-18AB-B6E9-4425-1F74EAD8B909}"/>
              </a:ext>
            </a:extLst>
          </p:cNvPr>
          <p:cNvSpPr/>
          <p:nvPr/>
        </p:nvSpPr>
        <p:spPr>
          <a:xfrm>
            <a:off x="1476860" y="160475"/>
            <a:ext cx="5976664" cy="5461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омплекс математических заданий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A93524-2DC2-F293-3D36-9602F44A209C}"/>
              </a:ext>
            </a:extLst>
          </p:cNvPr>
          <p:cNvSpPr txBox="1"/>
          <p:nvPr/>
        </p:nvSpPr>
        <p:spPr>
          <a:xfrm>
            <a:off x="1193592" y="3512008"/>
            <a:ext cx="76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1A4C7-A0C8-0248-19E2-333688948795}"/>
              </a:ext>
            </a:extLst>
          </p:cNvPr>
          <p:cNvSpPr txBox="1"/>
          <p:nvPr/>
        </p:nvSpPr>
        <p:spPr>
          <a:xfrm>
            <a:off x="1547664" y="4736152"/>
            <a:ext cx="6972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>
            <a:extLst>
              <a:ext uri="{FF2B5EF4-FFF2-40B4-BE49-F238E27FC236}">
                <a16:creationId xmlns:a16="http://schemas.microsoft.com/office/drawing/2014/main" id="{FD142BC1-398B-6C3C-1AC9-FDCF899818BF}"/>
              </a:ext>
            </a:extLst>
          </p:cNvPr>
          <p:cNvSpPr/>
          <p:nvPr/>
        </p:nvSpPr>
        <p:spPr>
          <a:xfrm>
            <a:off x="28651" y="1035179"/>
            <a:ext cx="4543350" cy="1518912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Упражнения, показывающие перспективу их практического использования в повседневной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альтернативный процесс 10">
            <a:extLst>
              <a:ext uri="{FF2B5EF4-FFF2-40B4-BE49-F238E27FC236}">
                <a16:creationId xmlns:a16="http://schemas.microsoft.com/office/drawing/2014/main" id="{EA4C09B2-FE2C-108F-4D77-B30EE8BDCB53}"/>
              </a:ext>
            </a:extLst>
          </p:cNvPr>
          <p:cNvSpPr/>
          <p:nvPr/>
        </p:nvSpPr>
        <p:spPr>
          <a:xfrm>
            <a:off x="140509" y="2800591"/>
            <a:ext cx="4489352" cy="1019333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Упражнения, связанные с решением при помощи арифметических знаний проблем, возникающих в повседневной жизни</a:t>
            </a:r>
          </a:p>
        </p:txBody>
      </p:sp>
      <p:sp>
        <p:nvSpPr>
          <p:cNvPr id="12" name="Блок-схема: альтернативный процесс 11">
            <a:extLst>
              <a:ext uri="{FF2B5EF4-FFF2-40B4-BE49-F238E27FC236}">
                <a16:creationId xmlns:a16="http://schemas.microsoft.com/office/drawing/2014/main" id="{A67607FD-BE13-1E38-928B-2CE8082E159E}"/>
              </a:ext>
            </a:extLst>
          </p:cNvPr>
          <p:cNvSpPr/>
          <p:nvPr/>
        </p:nvSpPr>
        <p:spPr>
          <a:xfrm>
            <a:off x="82649" y="4025277"/>
            <a:ext cx="4489352" cy="153464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решение проблем и ситуаций, связанных с ориентацией на плоскости и в пространстве на основе знаний о геометрических фигурах, их измерении</a:t>
            </a:r>
          </a:p>
        </p:txBody>
      </p:sp>
      <p:sp>
        <p:nvSpPr>
          <p:cNvPr id="13" name="Блок-схема: альтернативный процесс 12">
            <a:extLst>
              <a:ext uri="{FF2B5EF4-FFF2-40B4-BE49-F238E27FC236}">
                <a16:creationId xmlns:a16="http://schemas.microsoft.com/office/drawing/2014/main" id="{49FA5E3B-28DA-0FA9-E735-83A5EE84DBF1}"/>
              </a:ext>
            </a:extLst>
          </p:cNvPr>
          <p:cNvSpPr/>
          <p:nvPr/>
        </p:nvSpPr>
        <p:spPr>
          <a:xfrm>
            <a:off x="28650" y="5667439"/>
            <a:ext cx="4713070" cy="129808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решение разнообразных задач, связанных с бытовыми жизненными ситуациями (покупка, измерение, взвешивание и др.)</a:t>
            </a:r>
          </a:p>
        </p:txBody>
      </p:sp>
      <p:sp>
        <p:nvSpPr>
          <p:cNvPr id="14" name="Блок-схема: альтернативный процесс 13">
            <a:extLst>
              <a:ext uri="{FF2B5EF4-FFF2-40B4-BE49-F238E27FC236}">
                <a16:creationId xmlns:a16="http://schemas.microsoft.com/office/drawing/2014/main" id="{BE71CAF5-D4D2-1A3C-260A-6380C297A00C}"/>
              </a:ext>
            </a:extLst>
          </p:cNvPr>
          <p:cNvSpPr/>
          <p:nvPr/>
        </p:nvSpPr>
        <p:spPr>
          <a:xfrm>
            <a:off x="4784467" y="1035179"/>
            <a:ext cx="4335477" cy="1518913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 упражнения на оценку правильности решения на основе житейских представлений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(оценка достоверности, логичности хода решения)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99A54361-B5C4-C398-E9EA-FE119FE9570A}"/>
              </a:ext>
            </a:extLst>
          </p:cNvPr>
          <p:cNvSpPr/>
          <p:nvPr/>
        </p:nvSpPr>
        <p:spPr>
          <a:xfrm>
            <a:off x="5108935" y="2839310"/>
            <a:ext cx="3464326" cy="23382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распознавание, выявление, формулирование проблем, которые возникают в окружающей действительности и могут быть решены средствами математики.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457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обед из детского меню стоит 280 р., комплексный обед с булочкой на 25 р. дороже. Сколько стоит покупка двух разных комплексов? Сколько действий нужно выполнить, чтобы ответить на вопрос задачи?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22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71F1D8-16B4-2DEC-3C79-3D16A26CF9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" y="15558"/>
            <a:ext cx="9144000" cy="69928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84B089D0-18AB-B6E9-4425-1F74EAD8B909}"/>
              </a:ext>
            </a:extLst>
          </p:cNvPr>
          <p:cNvSpPr/>
          <p:nvPr/>
        </p:nvSpPr>
        <p:spPr>
          <a:xfrm>
            <a:off x="1476860" y="160475"/>
            <a:ext cx="5976664" cy="5461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омплекс математических заданий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A93524-2DC2-F293-3D36-9602F44A209C}"/>
              </a:ext>
            </a:extLst>
          </p:cNvPr>
          <p:cNvSpPr txBox="1"/>
          <p:nvPr/>
        </p:nvSpPr>
        <p:spPr>
          <a:xfrm>
            <a:off x="1193592" y="3512008"/>
            <a:ext cx="76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1A4C7-A0C8-0248-19E2-333688948795}"/>
              </a:ext>
            </a:extLst>
          </p:cNvPr>
          <p:cNvSpPr txBox="1"/>
          <p:nvPr/>
        </p:nvSpPr>
        <p:spPr>
          <a:xfrm>
            <a:off x="1547664" y="4736152"/>
            <a:ext cx="6972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>
            <a:extLst>
              <a:ext uri="{FF2B5EF4-FFF2-40B4-BE49-F238E27FC236}">
                <a16:creationId xmlns:a16="http://schemas.microsoft.com/office/drawing/2014/main" id="{FD142BC1-398B-6C3C-1AC9-FDCF899818BF}"/>
              </a:ext>
            </a:extLst>
          </p:cNvPr>
          <p:cNvSpPr/>
          <p:nvPr/>
        </p:nvSpPr>
        <p:spPr>
          <a:xfrm>
            <a:off x="28651" y="1035179"/>
            <a:ext cx="4543350" cy="1518912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Упражнения, показывающие перспективу их практического использования в повседневной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альтернативный процесс 10">
            <a:extLst>
              <a:ext uri="{FF2B5EF4-FFF2-40B4-BE49-F238E27FC236}">
                <a16:creationId xmlns:a16="http://schemas.microsoft.com/office/drawing/2014/main" id="{EA4C09B2-FE2C-108F-4D77-B30EE8BDCB53}"/>
              </a:ext>
            </a:extLst>
          </p:cNvPr>
          <p:cNvSpPr/>
          <p:nvPr/>
        </p:nvSpPr>
        <p:spPr>
          <a:xfrm>
            <a:off x="140509" y="2800591"/>
            <a:ext cx="4489352" cy="1019333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Упражнения, связанные с решением при помощи арифметических знаний проблем, возникающих в повседневной жизни</a:t>
            </a:r>
          </a:p>
        </p:txBody>
      </p:sp>
      <p:sp>
        <p:nvSpPr>
          <p:cNvPr id="12" name="Блок-схема: альтернативный процесс 11">
            <a:extLst>
              <a:ext uri="{FF2B5EF4-FFF2-40B4-BE49-F238E27FC236}">
                <a16:creationId xmlns:a16="http://schemas.microsoft.com/office/drawing/2014/main" id="{A67607FD-BE13-1E38-928B-2CE8082E159E}"/>
              </a:ext>
            </a:extLst>
          </p:cNvPr>
          <p:cNvSpPr/>
          <p:nvPr/>
        </p:nvSpPr>
        <p:spPr>
          <a:xfrm>
            <a:off x="82649" y="4025277"/>
            <a:ext cx="4489352" cy="153464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решение проблем и ситуаций, связанных с ориентацией на плоскости и в пространстве на основе знаний о геометрических фигурах, их измерении</a:t>
            </a:r>
          </a:p>
        </p:txBody>
      </p:sp>
      <p:sp>
        <p:nvSpPr>
          <p:cNvPr id="13" name="Блок-схема: альтернативный процесс 12">
            <a:extLst>
              <a:ext uri="{FF2B5EF4-FFF2-40B4-BE49-F238E27FC236}">
                <a16:creationId xmlns:a16="http://schemas.microsoft.com/office/drawing/2014/main" id="{49FA5E3B-28DA-0FA9-E735-83A5EE84DBF1}"/>
              </a:ext>
            </a:extLst>
          </p:cNvPr>
          <p:cNvSpPr/>
          <p:nvPr/>
        </p:nvSpPr>
        <p:spPr>
          <a:xfrm>
            <a:off x="28650" y="5667439"/>
            <a:ext cx="4713070" cy="129808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решение разнообразных задач, связанных с бытовыми жизненными ситуациями (покупка, измерение, взвешивание и др.)</a:t>
            </a:r>
          </a:p>
        </p:txBody>
      </p:sp>
      <p:sp>
        <p:nvSpPr>
          <p:cNvPr id="14" name="Блок-схема: альтернативный процесс 13">
            <a:extLst>
              <a:ext uri="{FF2B5EF4-FFF2-40B4-BE49-F238E27FC236}">
                <a16:creationId xmlns:a16="http://schemas.microsoft.com/office/drawing/2014/main" id="{BE71CAF5-D4D2-1A3C-260A-6380C297A00C}"/>
              </a:ext>
            </a:extLst>
          </p:cNvPr>
          <p:cNvSpPr/>
          <p:nvPr/>
        </p:nvSpPr>
        <p:spPr>
          <a:xfrm>
            <a:off x="4784467" y="1035179"/>
            <a:ext cx="4335477" cy="1518913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 упражнения на оценку правильности решения на основе житейских представлений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(оценка достоверности, логичности хода решения)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99A54361-B5C4-C398-E9EA-FE119FE9570A}"/>
              </a:ext>
            </a:extLst>
          </p:cNvPr>
          <p:cNvSpPr/>
          <p:nvPr/>
        </p:nvSpPr>
        <p:spPr>
          <a:xfrm>
            <a:off x="5108935" y="2839310"/>
            <a:ext cx="3464326" cy="23382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распознавание, выявление, формулирование проблем, которые возникают в окружающей действительности и могут быть решены средствами математики.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959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CC11032D-2B90-1330-B55E-07B7D0B46A56}"/>
              </a:ext>
            </a:extLst>
          </p:cNvPr>
          <p:cNvSpPr/>
          <p:nvPr/>
        </p:nvSpPr>
        <p:spPr>
          <a:xfrm>
            <a:off x="1655676" y="139345"/>
            <a:ext cx="5688632" cy="8367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математической грамотности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Облачко с текстом: прямоугольное со скругленными углами 14">
            <a:extLst>
              <a:ext uri="{FF2B5EF4-FFF2-40B4-BE49-F238E27FC236}">
                <a16:creationId xmlns:a16="http://schemas.microsoft.com/office/drawing/2014/main" id="{BC7BB994-6C9A-86D8-9D25-36954F044F54}"/>
              </a:ext>
            </a:extLst>
          </p:cNvPr>
          <p:cNvSpPr/>
          <p:nvPr/>
        </p:nvSpPr>
        <p:spPr>
          <a:xfrm>
            <a:off x="96543" y="1282117"/>
            <a:ext cx="8640960" cy="1224136"/>
          </a:xfrm>
          <a:prstGeom prst="wedgeRoundRectCallout">
            <a:avLst>
              <a:gd name="adj1" fmla="val 463"/>
              <a:gd name="adj2" fmla="val -7076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 устанавливать математические отношения и зависимости, работать с математической информацией: применять умственные операции, математические методы</a:t>
            </a:r>
            <a:endParaRPr lang="ru-RU" sz="2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550E24-65E4-70CC-87D3-C6555322A59A}"/>
              </a:ext>
            </a:extLst>
          </p:cNvPr>
          <p:cNvSpPr txBox="1"/>
          <p:nvPr/>
        </p:nvSpPr>
        <p:spPr>
          <a:xfrm>
            <a:off x="1043608" y="2567017"/>
            <a:ext cx="734481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руппы упражнений, способствующих развитию следующих характеристик:</a:t>
            </a:r>
            <a:endParaRPr lang="ru-RU" sz="22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7DB01B-52E0-7F44-3A3E-225F764F26C9}"/>
              </a:ext>
            </a:extLst>
          </p:cNvPr>
          <p:cNvSpPr txBox="1"/>
          <p:nvPr/>
        </p:nvSpPr>
        <p:spPr>
          <a:xfrm>
            <a:off x="143508" y="3429000"/>
            <a:ext cx="8856984" cy="3170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связей и закономерностей между разными объектами окружающего мира.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Понимание и интерпретация различных отношений между математическими понятиями.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Сравнение, соотнесение, преобразование и обобщение информации о математических объектах — числах, величинах, геометрических фигурах.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Выполнение вычислений, расчетов, прикидки, оценки величин (третья группа), упражнений на овладение математическими методами для решения учебных задач.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705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Image 1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717032"/>
            <a:ext cx="7200800" cy="25202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2136339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утверждение верно?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большая площадь у фигуры, которую сложила Маша.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большая площадь у фигуры, которую сложила Катя.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большая площадь у фигуры, которую сложила Лиза.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три фигуры имеют одинаковую площадь. </a:t>
            </a:r>
          </a:p>
        </p:txBody>
      </p:sp>
    </p:spTree>
    <p:extLst>
      <p:ext uri="{BB962C8B-B14F-4D97-AF65-F5344CB8AC3E}">
        <p14:creationId xmlns:p14="http://schemas.microsoft.com/office/powerpoint/2010/main" val="3457877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726904"/>
          </a:xfrm>
        </p:spPr>
        <p:txBody>
          <a:bodyPr>
            <a:noAutofit/>
          </a:bodyPr>
          <a:lstStyle/>
          <a:p>
            <a:br>
              <a:rPr lang="ru-RU" sz="2800" dirty="0">
                <a:solidFill>
                  <a:schemeClr val="tx1"/>
                </a:solidFill>
              </a:rPr>
            </a:br>
            <a:br>
              <a:rPr lang="ru-RU" sz="2800" dirty="0">
                <a:solidFill>
                  <a:schemeClr val="tx1"/>
                </a:solidFill>
              </a:rPr>
            </a:br>
            <a:br>
              <a:rPr lang="ru-RU" sz="2800" dirty="0">
                <a:solidFill>
                  <a:schemeClr val="tx1"/>
                </a:solidFill>
              </a:rPr>
            </a:b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Подчеркни, какую единицу длины ты бы выбрал, чтобы измерить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ru-RU" sz="2400" dirty="0">
                <a:solidFill>
                  <a:schemeClr val="tx1"/>
                </a:solidFill>
              </a:rPr>
              <a:t>Расстояние между Москвой и Новосибирском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lvl="1"/>
            <a:r>
              <a:rPr lang="ru-RU" sz="2400" dirty="0">
                <a:solidFill>
                  <a:schemeClr val="tx1"/>
                </a:solidFill>
              </a:rPr>
              <a:t>Толщину монеты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lvl="1"/>
            <a:r>
              <a:rPr lang="ru-RU" sz="2400" dirty="0">
                <a:solidFill>
                  <a:schemeClr val="tx1"/>
                </a:solidFill>
              </a:rPr>
              <a:t>Ширину комнаты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lvl="1"/>
            <a:r>
              <a:rPr lang="ru-RU" sz="2400" dirty="0">
                <a:solidFill>
                  <a:schemeClr val="tx1"/>
                </a:solidFill>
              </a:rPr>
              <a:t>Высоту дома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lvl="1"/>
            <a:r>
              <a:rPr lang="ru-RU" sz="2400" dirty="0">
                <a:solidFill>
                  <a:schemeClr val="tx1"/>
                </a:solidFill>
              </a:rPr>
              <a:t>Длину реки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lvl="1"/>
            <a:r>
              <a:rPr lang="ru-RU" sz="2400" dirty="0">
                <a:solidFill>
                  <a:schemeClr val="tx1"/>
                </a:solidFill>
              </a:rPr>
              <a:t>Толщину карандаша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lvl="1"/>
            <a:r>
              <a:rPr lang="ru-RU" sz="2400" dirty="0">
                <a:solidFill>
                  <a:schemeClr val="tx1"/>
                </a:solidFill>
              </a:rPr>
              <a:t>Высоту горы (мм, м, км).</a:t>
            </a:r>
            <a:endParaRPr lang="ru-R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424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CC11032D-2B90-1330-B55E-07B7D0B46A56}"/>
              </a:ext>
            </a:extLst>
          </p:cNvPr>
          <p:cNvSpPr/>
          <p:nvPr/>
        </p:nvSpPr>
        <p:spPr>
          <a:xfrm>
            <a:off x="1655676" y="139345"/>
            <a:ext cx="5688632" cy="8367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математической грамотности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Облачко с текстом: прямоугольное со скругленными углами 14">
            <a:extLst>
              <a:ext uri="{FF2B5EF4-FFF2-40B4-BE49-F238E27FC236}">
                <a16:creationId xmlns:a16="http://schemas.microsoft.com/office/drawing/2014/main" id="{BC7BB994-6C9A-86D8-9D25-36954F044F54}"/>
              </a:ext>
            </a:extLst>
          </p:cNvPr>
          <p:cNvSpPr/>
          <p:nvPr/>
        </p:nvSpPr>
        <p:spPr>
          <a:xfrm>
            <a:off x="96543" y="1282117"/>
            <a:ext cx="8640960" cy="1224136"/>
          </a:xfrm>
          <a:prstGeom prst="wedgeRoundRectCallout">
            <a:avLst>
              <a:gd name="adj1" fmla="val 463"/>
              <a:gd name="adj2" fmla="val -7076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 устанавливать математические отношения и зависимости, работать с математической информацией: применять умственные операции, математические методы</a:t>
            </a:r>
            <a:endParaRPr lang="ru-RU" sz="2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550E24-65E4-70CC-87D3-C6555322A59A}"/>
              </a:ext>
            </a:extLst>
          </p:cNvPr>
          <p:cNvSpPr txBox="1"/>
          <p:nvPr/>
        </p:nvSpPr>
        <p:spPr>
          <a:xfrm>
            <a:off x="1043608" y="2567017"/>
            <a:ext cx="734481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руппы упражнений, способствующих развитию следующих характеристик:</a:t>
            </a:r>
            <a:endParaRPr lang="ru-RU" sz="22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7DB01B-52E0-7F44-3A3E-225F764F26C9}"/>
              </a:ext>
            </a:extLst>
          </p:cNvPr>
          <p:cNvSpPr txBox="1"/>
          <p:nvPr/>
        </p:nvSpPr>
        <p:spPr>
          <a:xfrm>
            <a:off x="143508" y="3429000"/>
            <a:ext cx="8856984" cy="3170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связей и закономерностей между разными объектами окружающего мира.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Понимание и интерпретация различных отношений между математическими понятиями.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Сравнение, соотнесение, преобразование и обобщение информации о математических объектах — числах, величинах, геометрических фигурах.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Выполнение вычислений, расчетов, прикидки, оценки величин (третья группа), упражнений на овладение математическими методами для решения учебных задач.</a:t>
            </a: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299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75895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каком рисунке правильно обозначен вопрос к тексту: «В вазе лежало 3 яблока, а апельсинов на 1 больше. Сколько апельсинов в вазе?»</a:t>
            </a:r>
          </a:p>
        </p:txBody>
      </p:sp>
      <p:pic>
        <p:nvPicPr>
          <p:cNvPr id="4" name="Image 6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2421809"/>
            <a:ext cx="8504238" cy="278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13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597CB1C-6E95-E4A1-6D6B-2A33A1EAFB6A}"/>
              </a:ext>
            </a:extLst>
          </p:cNvPr>
          <p:cNvSpPr/>
          <p:nvPr/>
        </p:nvSpPr>
        <p:spPr>
          <a:xfrm>
            <a:off x="1619672" y="231176"/>
            <a:ext cx="5904656" cy="10908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математической грамотности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лачко с текстом: прямоугольное со скругленными углами 3">
            <a:extLst>
              <a:ext uri="{FF2B5EF4-FFF2-40B4-BE49-F238E27FC236}">
                <a16:creationId xmlns:a16="http://schemas.microsoft.com/office/drawing/2014/main" id="{22E93D9B-9E31-44D0-0900-AE44827DC2DF}"/>
              </a:ext>
            </a:extLst>
          </p:cNvPr>
          <p:cNvSpPr/>
          <p:nvPr/>
        </p:nvSpPr>
        <p:spPr>
          <a:xfrm>
            <a:off x="1419138" y="1765790"/>
            <a:ext cx="6336704" cy="1385457"/>
          </a:xfrm>
          <a:prstGeom prst="wedgeRoundRectCallout">
            <a:avLst>
              <a:gd name="adj1" fmla="val -204"/>
              <a:gd name="adj2" fmla="val -7603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овладение математическим языком, применение его для решения учебных задач, построение математических суждений, работа с математическими фактами </a:t>
            </a:r>
            <a:endParaRPr lang="ru-RU" sz="2200" b="1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50A8A1FB-11E2-9DBA-BCAD-68EF39BFAFB7}"/>
              </a:ext>
            </a:extLst>
          </p:cNvPr>
          <p:cNvSpPr/>
          <p:nvPr/>
        </p:nvSpPr>
        <p:spPr>
          <a:xfrm>
            <a:off x="2411760" y="3502245"/>
            <a:ext cx="4927525" cy="52789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математических заданий.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9FFB2B93-EC35-62C5-5B7B-37591D688991}"/>
              </a:ext>
            </a:extLst>
          </p:cNvPr>
          <p:cNvSpPr/>
          <p:nvPr/>
        </p:nvSpPr>
        <p:spPr>
          <a:xfrm>
            <a:off x="2411760" y="4538575"/>
            <a:ext cx="2304256" cy="22105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понимание и применение математической символики и терминологии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CB07040-ABB0-76AB-A839-0DB18DA9C1E4}"/>
              </a:ext>
            </a:extLst>
          </p:cNvPr>
          <p:cNvSpPr/>
          <p:nvPr/>
        </p:nvSpPr>
        <p:spPr>
          <a:xfrm>
            <a:off x="5055774" y="4494502"/>
            <a:ext cx="2304256" cy="22105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Задания, направленные на построение математических суждений (рассуждений)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: изогнутая влево 12">
            <a:extLst>
              <a:ext uri="{FF2B5EF4-FFF2-40B4-BE49-F238E27FC236}">
                <a16:creationId xmlns:a16="http://schemas.microsoft.com/office/drawing/2014/main" id="{D51A5FEA-521B-8EC0-3D23-0C8316421ECF}"/>
              </a:ext>
            </a:extLst>
          </p:cNvPr>
          <p:cNvSpPr/>
          <p:nvPr/>
        </p:nvSpPr>
        <p:spPr>
          <a:xfrm>
            <a:off x="7339285" y="4038776"/>
            <a:ext cx="833115" cy="677538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: изогнутая вправо 16">
            <a:extLst>
              <a:ext uri="{FF2B5EF4-FFF2-40B4-BE49-F238E27FC236}">
                <a16:creationId xmlns:a16="http://schemas.microsoft.com/office/drawing/2014/main" id="{33A7C264-A2F0-F857-094F-80EA84555649}"/>
              </a:ext>
            </a:extLst>
          </p:cNvPr>
          <p:cNvSpPr/>
          <p:nvPr/>
        </p:nvSpPr>
        <p:spPr>
          <a:xfrm>
            <a:off x="1619672" y="4082460"/>
            <a:ext cx="833115" cy="690968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F42392-A852-1425-5E5A-1C7D9A8AD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8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223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78254663"/>
              </p:ext>
            </p:extLst>
          </p:nvPr>
        </p:nvGraphicFramePr>
        <p:xfrm>
          <a:off x="179512" y="116632"/>
          <a:ext cx="8928992" cy="62350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5440">
                <a:tc>
                  <a:txBody>
                    <a:bodyPr/>
                    <a:lstStyle/>
                    <a:p>
                      <a:pPr marL="1118235" indent="-75184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Математические</a:t>
                      </a:r>
                      <a:r>
                        <a:rPr lang="ru-RU" sz="1800" spc="-9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понятия</a:t>
                      </a:r>
                      <a:r>
                        <a:rPr lang="ru-RU" sz="1800" spc="-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8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термины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3591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Математическая</a:t>
                      </a:r>
                      <a:r>
                        <a:rPr lang="ru-RU" sz="1800" spc="-4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символика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3232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Счет;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цифра,</a:t>
                      </a:r>
                      <a:r>
                        <a:rPr lang="ru-RU" sz="1800" spc="-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число.</a:t>
                      </a:r>
                      <a:r>
                        <a:rPr lang="ru-RU" sz="1800" spc="-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Вычисление. </a:t>
                      </a:r>
                    </a:p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 числа.</a:t>
                      </a:r>
                    </a:p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Действия:</a:t>
                      </a:r>
                      <a:r>
                        <a:rPr lang="ru-RU" sz="1800" spc="-9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сложение,</a:t>
                      </a:r>
                      <a:r>
                        <a:rPr lang="ru-RU" sz="1800" spc="-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вычитание, умножение, деление.</a:t>
                      </a:r>
                    </a:p>
                    <a:p>
                      <a:pPr marL="67945" marR="37909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Равенство, неравенство. </a:t>
                      </a:r>
                    </a:p>
                    <a:p>
                      <a:pPr marL="67945" marR="37909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</a:t>
                      </a:r>
                      <a:r>
                        <a:rPr lang="ru-RU" sz="1800" spc="-9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длины:</a:t>
                      </a:r>
                      <a:r>
                        <a:rPr lang="ru-RU" sz="1800" spc="-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миллиметр, сантиметр, дециметр, метр, </a:t>
                      </a:r>
                      <a:r>
                        <a:rPr lang="ru-RU" sz="18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километр.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Скобки.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marR="37909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Время.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времени: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час, минута, секунда.</a:t>
                      </a:r>
                    </a:p>
                    <a:p>
                      <a:pPr marL="67945" marR="229870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Площадь. Единицы площади: квадратный метр, квадратный миллиметр, квадратный</a:t>
                      </a:r>
                      <a:r>
                        <a:rPr lang="ru-RU" sz="1800" spc="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сантиметр, квадратный дециметр.</a:t>
                      </a:r>
                    </a:p>
                    <a:p>
                      <a:pPr marL="67945" marR="229870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Скорость, путь; расстояние; единицы</a:t>
                      </a:r>
                      <a:r>
                        <a:rPr lang="ru-RU" sz="180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скорости:</a:t>
                      </a:r>
                      <a:r>
                        <a:rPr lang="ru-RU" sz="1800" spc="-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километр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час, метр в секунду.</a:t>
                      </a:r>
                    </a:p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Масса.</a:t>
                      </a:r>
                      <a:r>
                        <a:rPr lang="ru-RU" sz="1800" spc="-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</a:t>
                      </a:r>
                      <a:r>
                        <a:rPr lang="ru-RU" sz="1800" spc="-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массы:</a:t>
                      </a:r>
                      <a:r>
                        <a:rPr lang="ru-RU" sz="1800" spc="-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грамм, килограмм, тонна, центнер.</a:t>
                      </a:r>
                    </a:p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Вместимость.</a:t>
                      </a:r>
                      <a:r>
                        <a:rPr lang="ru-RU" sz="1800" spc="-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Литр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Знаки арифметических действий: вычитание «-», сложение «+», умножение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умножение</a:t>
                      </a:r>
                      <a:r>
                        <a:rPr lang="ru-RU" sz="180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«х»,</a:t>
                      </a:r>
                      <a:r>
                        <a:rPr lang="ru-RU" sz="1800" spc="-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«*», деление «:».</a:t>
                      </a:r>
                    </a:p>
                    <a:p>
                      <a:pPr marL="6794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Знаки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неравенства: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«&gt;», меньше «&lt;».</a:t>
                      </a:r>
                    </a:p>
                    <a:p>
                      <a:pPr marL="6794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Знаки</a:t>
                      </a:r>
                      <a:r>
                        <a:rPr lang="ru-RU" sz="18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равенства: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marR="1143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столько же «=»; равно «=». </a:t>
                      </a:r>
                    </a:p>
                    <a:p>
                      <a:pPr marL="67945" marR="1143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Миллиметр (мм), сантиметр (см), дециметр</a:t>
                      </a:r>
                      <a:r>
                        <a:rPr lang="ru-RU" sz="180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</a:t>
                      </a:r>
                      <a:r>
                        <a:rPr lang="ru-RU" sz="180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метр</a:t>
                      </a:r>
                      <a:r>
                        <a:rPr lang="ru-RU" sz="180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(м),</a:t>
                      </a:r>
                      <a:r>
                        <a:rPr lang="ru-RU" sz="180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километр 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(км)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Скобки:</a:t>
                      </a:r>
                      <a:r>
                        <a:rPr lang="ru-RU" sz="18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marR="11430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 (ч), минута (мин), секунда (с). Квадратный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метр</a:t>
                      </a:r>
                      <a:r>
                        <a:rPr lang="ru-RU" sz="1800" spc="-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</a:t>
                      </a:r>
                      <a:r>
                        <a:rPr lang="ru-RU" sz="1800" spc="-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квадратный миллиметр (мм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квадратный сантиметр (см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квадратный дециметр (дм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</a:p>
                    <a:p>
                      <a:pPr marL="67945" marR="37909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Километр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(км/ч),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метр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секунду (м/ с).</a:t>
                      </a:r>
                    </a:p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Грамм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(г),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килограмм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(кг),</a:t>
                      </a:r>
                      <a:r>
                        <a:rPr lang="ru-RU" sz="180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тонна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(т), центнер (ц).</a:t>
                      </a:r>
                    </a:p>
                    <a:p>
                      <a:pPr marL="67945">
                        <a:lnSpc>
                          <a:spcPts val="148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Литр</a:t>
                      </a:r>
                      <a:r>
                        <a:rPr lang="ru-RU" sz="18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(л)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438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запись, которая читается так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 чисел 12 и 3.</a:t>
            </a:r>
          </a:p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12+ 3 …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– 3…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12• 3 …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12: 3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073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597CB1C-6E95-E4A1-6D6B-2A33A1EAFB6A}"/>
              </a:ext>
            </a:extLst>
          </p:cNvPr>
          <p:cNvSpPr/>
          <p:nvPr/>
        </p:nvSpPr>
        <p:spPr>
          <a:xfrm>
            <a:off x="1619672" y="231176"/>
            <a:ext cx="5904656" cy="10908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математической грамотности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лачко с текстом: прямоугольное со скругленными углами 3">
            <a:extLst>
              <a:ext uri="{FF2B5EF4-FFF2-40B4-BE49-F238E27FC236}">
                <a16:creationId xmlns:a16="http://schemas.microsoft.com/office/drawing/2014/main" id="{22E93D9B-9E31-44D0-0900-AE44827DC2DF}"/>
              </a:ext>
            </a:extLst>
          </p:cNvPr>
          <p:cNvSpPr/>
          <p:nvPr/>
        </p:nvSpPr>
        <p:spPr>
          <a:xfrm>
            <a:off x="1419138" y="1765790"/>
            <a:ext cx="6336704" cy="1385457"/>
          </a:xfrm>
          <a:prstGeom prst="wedgeRoundRectCallout">
            <a:avLst>
              <a:gd name="adj1" fmla="val -204"/>
              <a:gd name="adj2" fmla="val -7603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овладение математическим языком, применение его для решения учебных задач, построение математических суждений, работа с математическими фактами </a:t>
            </a:r>
            <a:endParaRPr lang="ru-RU" sz="2200" b="1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50A8A1FB-11E2-9DBA-BCAD-68EF39BFAFB7}"/>
              </a:ext>
            </a:extLst>
          </p:cNvPr>
          <p:cNvSpPr/>
          <p:nvPr/>
        </p:nvSpPr>
        <p:spPr>
          <a:xfrm>
            <a:off x="2411760" y="3502245"/>
            <a:ext cx="4927525" cy="52789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математических заданий.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9FFB2B93-EC35-62C5-5B7B-37591D688991}"/>
              </a:ext>
            </a:extLst>
          </p:cNvPr>
          <p:cNvSpPr/>
          <p:nvPr/>
        </p:nvSpPr>
        <p:spPr>
          <a:xfrm>
            <a:off x="2411760" y="4538575"/>
            <a:ext cx="2304256" cy="22105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понимание и применение математической символики и терминологии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CB07040-ABB0-76AB-A839-0DB18DA9C1E4}"/>
              </a:ext>
            </a:extLst>
          </p:cNvPr>
          <p:cNvSpPr/>
          <p:nvPr/>
        </p:nvSpPr>
        <p:spPr>
          <a:xfrm>
            <a:off x="5055774" y="4494502"/>
            <a:ext cx="2304256" cy="22105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Задания, направленные на построение математических суждений (рассуждений)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: изогнутая влево 12">
            <a:extLst>
              <a:ext uri="{FF2B5EF4-FFF2-40B4-BE49-F238E27FC236}">
                <a16:creationId xmlns:a16="http://schemas.microsoft.com/office/drawing/2014/main" id="{D51A5FEA-521B-8EC0-3D23-0C8316421ECF}"/>
              </a:ext>
            </a:extLst>
          </p:cNvPr>
          <p:cNvSpPr/>
          <p:nvPr/>
        </p:nvSpPr>
        <p:spPr>
          <a:xfrm>
            <a:off x="7339285" y="4038776"/>
            <a:ext cx="833115" cy="677538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: изогнутая вправо 16">
            <a:extLst>
              <a:ext uri="{FF2B5EF4-FFF2-40B4-BE49-F238E27FC236}">
                <a16:creationId xmlns:a16="http://schemas.microsoft.com/office/drawing/2014/main" id="{33A7C264-A2F0-F857-094F-80EA84555649}"/>
              </a:ext>
            </a:extLst>
          </p:cNvPr>
          <p:cNvSpPr/>
          <p:nvPr/>
        </p:nvSpPr>
        <p:spPr>
          <a:xfrm>
            <a:off x="1619672" y="4082460"/>
            <a:ext cx="833115" cy="690968"/>
          </a:xfrm>
          <a:prstGeom prst="curv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23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1556" y="6417779"/>
            <a:ext cx="8240078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b="1" dirty="0">
              <a:solidFill>
                <a:schemeClr val="bg1"/>
              </a:solidFill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29862" y="2060848"/>
            <a:ext cx="7946594" cy="4237052"/>
            <a:chOff x="973149" y="2176750"/>
            <a:chExt cx="6403340" cy="41211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2675" y="2186275"/>
              <a:ext cx="6383835" cy="41015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77912" y="2181512"/>
              <a:ext cx="6393815" cy="4111625"/>
            </a:xfrm>
            <a:custGeom>
              <a:avLst/>
              <a:gdLst/>
              <a:ahLst/>
              <a:cxnLst/>
              <a:rect l="l" t="t" r="r" b="b"/>
              <a:pathLst>
                <a:path w="6393815" h="4111625">
                  <a:moveTo>
                    <a:pt x="0" y="0"/>
                  </a:moveTo>
                  <a:lnTo>
                    <a:pt x="6393360" y="0"/>
                  </a:lnTo>
                  <a:lnTo>
                    <a:pt x="6393360" y="4111124"/>
                  </a:lnTo>
                  <a:lnTo>
                    <a:pt x="0" y="4111124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454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62237" y="186625"/>
            <a:ext cx="932756" cy="19899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67544" y="-82550"/>
            <a:ext cx="8352927" cy="1547217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82245" marR="5080" algn="l">
              <a:lnSpc>
                <a:spcPts val="2920"/>
              </a:lnSpc>
              <a:spcBef>
                <a:spcPts val="464"/>
              </a:spcBef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математики и на внеурочной деятельности можно  использовать 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платформы </a:t>
            </a:r>
            <a:r>
              <a:rPr lang="ru-RU" sz="1600" b="1" spc="-1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класс. Текстовые  задачи. Цена. Количество. Стоимость.</a:t>
            </a:r>
            <a:b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749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34400" cy="1080120"/>
          </a:xfrm>
        </p:spPr>
        <p:txBody>
          <a:bodyPr>
            <a:noAutofit/>
          </a:bodyPr>
          <a:lstStyle/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интерактивного задания для формирования математической грамотности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платформы </a:t>
            </a:r>
            <a:r>
              <a:rPr lang="ru-RU" sz="1600" b="1" spc="-1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класс. Сложение и вычитание. Разные способы вычислений до 100. Что купил кот?</a:t>
            </a:r>
            <a:br>
              <a:rPr lang="ru-RU" sz="16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object 5"/>
          <p:cNvGrpSpPr/>
          <p:nvPr/>
        </p:nvGrpSpPr>
        <p:grpSpPr>
          <a:xfrm>
            <a:off x="1040249" y="2107274"/>
            <a:ext cx="6438265" cy="4074160"/>
            <a:chOff x="1040249" y="2107274"/>
            <a:chExt cx="6438265" cy="4074160"/>
          </a:xfrm>
        </p:grpSpPr>
        <p:pic>
          <p:nvPicPr>
            <p:cNvPr id="5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9775" y="2116799"/>
              <a:ext cx="6418611" cy="4054600"/>
            </a:xfrm>
            <a:prstGeom prst="rect">
              <a:avLst/>
            </a:prstGeom>
          </p:spPr>
        </p:pic>
        <p:sp>
          <p:nvSpPr>
            <p:cNvPr id="6" name="object 7"/>
            <p:cNvSpPr/>
            <p:nvPr/>
          </p:nvSpPr>
          <p:spPr>
            <a:xfrm>
              <a:off x="1045012" y="2112036"/>
              <a:ext cx="6428740" cy="4064635"/>
            </a:xfrm>
            <a:custGeom>
              <a:avLst/>
              <a:gdLst/>
              <a:ahLst/>
              <a:cxnLst/>
              <a:rect l="l" t="t" r="r" b="b"/>
              <a:pathLst>
                <a:path w="6428740" h="4064635">
                  <a:moveTo>
                    <a:pt x="0" y="0"/>
                  </a:moveTo>
                  <a:lnTo>
                    <a:pt x="6428136" y="0"/>
                  </a:lnTo>
                  <a:lnTo>
                    <a:pt x="6428136" y="4064125"/>
                  </a:lnTo>
                  <a:lnTo>
                    <a:pt x="0" y="4064125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4454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78502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Задания из ВПР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Задание на понимание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69" y="1841500"/>
            <a:ext cx="752475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9368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0" t="33358" r="9437" b="5029"/>
          <a:stretch/>
        </p:blipFill>
        <p:spPr bwMode="auto">
          <a:xfrm>
            <a:off x="752464" y="1268761"/>
            <a:ext cx="7660924" cy="457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219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86470" y="5057601"/>
            <a:ext cx="2657530" cy="180039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64460" y="257587"/>
            <a:ext cx="8400028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chemeClr val="tx1"/>
                </a:solidFill>
              </a:rPr>
              <a:t>Пути</a:t>
            </a:r>
            <a:r>
              <a:rPr sz="2800" b="1" spc="-85" dirty="0">
                <a:solidFill>
                  <a:schemeClr val="tx1"/>
                </a:solidFill>
              </a:rPr>
              <a:t> </a:t>
            </a:r>
            <a:r>
              <a:rPr sz="2800" b="1" spc="-10" dirty="0">
                <a:solidFill>
                  <a:schemeClr val="tx1"/>
                </a:solidFill>
              </a:rPr>
              <a:t>формирования</a:t>
            </a:r>
            <a:r>
              <a:rPr sz="2800" b="1" spc="-85" dirty="0">
                <a:solidFill>
                  <a:schemeClr val="tx1"/>
                </a:solidFill>
              </a:rPr>
              <a:t> </a:t>
            </a:r>
            <a:r>
              <a:rPr sz="2800" b="1" spc="-10" dirty="0" err="1">
                <a:solidFill>
                  <a:schemeClr val="tx1"/>
                </a:solidFill>
              </a:rPr>
              <a:t>математической</a:t>
            </a:r>
            <a:r>
              <a:rPr sz="2800" b="1" spc="-85" dirty="0">
                <a:solidFill>
                  <a:schemeClr val="tx1"/>
                </a:solidFill>
              </a:rPr>
              <a:t> </a:t>
            </a:r>
            <a:r>
              <a:rPr sz="2800" b="1" spc="-10" dirty="0" err="1">
                <a:solidFill>
                  <a:schemeClr val="tx1"/>
                </a:solidFill>
              </a:rPr>
              <a:t>грамотности</a:t>
            </a:r>
            <a:endParaRPr sz="2800" b="1" dirty="0">
              <a:solidFill>
                <a:schemeClr val="tx1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0238" y="1435044"/>
            <a:ext cx="6515576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sz="2200" spc="-5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самоконтролю</a:t>
            </a:r>
            <a:r>
              <a:rPr sz="2200" spc="-4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200" spc="-5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взаимоконтролю;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0140" y="1508270"/>
            <a:ext cx="247174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164549" y="329099"/>
                </a:moveTo>
                <a:lnTo>
                  <a:pt x="120806" y="323222"/>
                </a:lnTo>
                <a:lnTo>
                  <a:pt x="81498" y="306634"/>
                </a:lnTo>
                <a:lnTo>
                  <a:pt x="48195" y="280904"/>
                </a:lnTo>
                <a:lnTo>
                  <a:pt x="22465" y="247601"/>
                </a:lnTo>
                <a:lnTo>
                  <a:pt x="5877" y="208293"/>
                </a:lnTo>
                <a:lnTo>
                  <a:pt x="0" y="164549"/>
                </a:lnTo>
                <a:lnTo>
                  <a:pt x="5877" y="120806"/>
                </a:lnTo>
                <a:lnTo>
                  <a:pt x="22465" y="81498"/>
                </a:lnTo>
                <a:lnTo>
                  <a:pt x="48195" y="48195"/>
                </a:lnTo>
                <a:lnTo>
                  <a:pt x="81498" y="22465"/>
                </a:lnTo>
                <a:lnTo>
                  <a:pt x="120806" y="5877"/>
                </a:lnTo>
                <a:lnTo>
                  <a:pt x="164549" y="0"/>
                </a:lnTo>
                <a:lnTo>
                  <a:pt x="196802" y="3190"/>
                </a:lnTo>
                <a:lnTo>
                  <a:pt x="255842" y="27646"/>
                </a:lnTo>
                <a:lnTo>
                  <a:pt x="301453" y="73257"/>
                </a:lnTo>
                <a:lnTo>
                  <a:pt x="325908" y="132297"/>
                </a:lnTo>
                <a:lnTo>
                  <a:pt x="329099" y="164549"/>
                </a:lnTo>
                <a:lnTo>
                  <a:pt x="323222" y="208293"/>
                </a:lnTo>
                <a:lnTo>
                  <a:pt x="306634" y="247601"/>
                </a:lnTo>
                <a:lnTo>
                  <a:pt x="280904" y="280904"/>
                </a:lnTo>
                <a:lnTo>
                  <a:pt x="247601" y="306634"/>
                </a:lnTo>
                <a:lnTo>
                  <a:pt x="208293" y="323222"/>
                </a:lnTo>
                <a:lnTo>
                  <a:pt x="164549" y="329099"/>
                </a:lnTo>
                <a:close/>
              </a:path>
            </a:pathLst>
          </a:custGeom>
          <a:solidFill>
            <a:srgbClr val="00B6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6966" y="1546328"/>
            <a:ext cx="933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70238" y="2125212"/>
            <a:ext cx="6515576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r>
              <a:rPr sz="2200" spc="-6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моделирования</a:t>
            </a:r>
            <a:r>
              <a:rPr sz="2200" spc="-6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(схемы,</a:t>
            </a:r>
            <a:r>
              <a:rPr sz="2200" spc="-6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алгоритмы,</a:t>
            </a:r>
            <a:r>
              <a:rPr sz="2200" spc="-6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</a:t>
            </a:r>
            <a:r>
              <a:rPr sz="2200" spc="-6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200" spc="-6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пр.);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0140" y="2159624"/>
            <a:ext cx="247174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164549" y="329099"/>
                </a:moveTo>
                <a:lnTo>
                  <a:pt x="120806" y="323222"/>
                </a:lnTo>
                <a:lnTo>
                  <a:pt x="81498" y="306634"/>
                </a:lnTo>
                <a:lnTo>
                  <a:pt x="48195" y="280904"/>
                </a:lnTo>
                <a:lnTo>
                  <a:pt x="22465" y="247601"/>
                </a:lnTo>
                <a:lnTo>
                  <a:pt x="5877" y="208293"/>
                </a:lnTo>
                <a:lnTo>
                  <a:pt x="0" y="164549"/>
                </a:lnTo>
                <a:lnTo>
                  <a:pt x="5877" y="120806"/>
                </a:lnTo>
                <a:lnTo>
                  <a:pt x="22465" y="81498"/>
                </a:lnTo>
                <a:lnTo>
                  <a:pt x="48195" y="48195"/>
                </a:lnTo>
                <a:lnTo>
                  <a:pt x="81498" y="22465"/>
                </a:lnTo>
                <a:lnTo>
                  <a:pt x="120806" y="5877"/>
                </a:lnTo>
                <a:lnTo>
                  <a:pt x="164549" y="0"/>
                </a:lnTo>
                <a:lnTo>
                  <a:pt x="196802" y="3190"/>
                </a:lnTo>
                <a:lnTo>
                  <a:pt x="255842" y="27646"/>
                </a:lnTo>
                <a:lnTo>
                  <a:pt x="301453" y="73257"/>
                </a:lnTo>
                <a:lnTo>
                  <a:pt x="325908" y="132297"/>
                </a:lnTo>
                <a:lnTo>
                  <a:pt x="329099" y="164549"/>
                </a:lnTo>
                <a:lnTo>
                  <a:pt x="323222" y="208293"/>
                </a:lnTo>
                <a:lnTo>
                  <a:pt x="306634" y="247601"/>
                </a:lnTo>
                <a:lnTo>
                  <a:pt x="280904" y="280904"/>
                </a:lnTo>
                <a:lnTo>
                  <a:pt x="247601" y="306634"/>
                </a:lnTo>
                <a:lnTo>
                  <a:pt x="208293" y="323222"/>
                </a:lnTo>
                <a:lnTo>
                  <a:pt x="164549" y="329099"/>
                </a:lnTo>
                <a:close/>
              </a:path>
            </a:pathLst>
          </a:custGeom>
          <a:solidFill>
            <a:srgbClr val="00B6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46966" y="2197680"/>
            <a:ext cx="933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0140" y="2882166"/>
            <a:ext cx="247174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164549" y="329099"/>
                </a:moveTo>
                <a:lnTo>
                  <a:pt x="120806" y="323222"/>
                </a:lnTo>
                <a:lnTo>
                  <a:pt x="81498" y="306634"/>
                </a:lnTo>
                <a:lnTo>
                  <a:pt x="48195" y="280904"/>
                </a:lnTo>
                <a:lnTo>
                  <a:pt x="22465" y="247601"/>
                </a:lnTo>
                <a:lnTo>
                  <a:pt x="5877" y="208293"/>
                </a:lnTo>
                <a:lnTo>
                  <a:pt x="0" y="164549"/>
                </a:lnTo>
                <a:lnTo>
                  <a:pt x="5877" y="120806"/>
                </a:lnTo>
                <a:lnTo>
                  <a:pt x="22465" y="81498"/>
                </a:lnTo>
                <a:lnTo>
                  <a:pt x="48195" y="48195"/>
                </a:lnTo>
                <a:lnTo>
                  <a:pt x="81498" y="22465"/>
                </a:lnTo>
                <a:lnTo>
                  <a:pt x="120806" y="5877"/>
                </a:lnTo>
                <a:lnTo>
                  <a:pt x="164549" y="0"/>
                </a:lnTo>
                <a:lnTo>
                  <a:pt x="196802" y="3190"/>
                </a:lnTo>
                <a:lnTo>
                  <a:pt x="255842" y="27646"/>
                </a:lnTo>
                <a:lnTo>
                  <a:pt x="301453" y="73257"/>
                </a:lnTo>
                <a:lnTo>
                  <a:pt x="325908" y="132297"/>
                </a:lnTo>
                <a:lnTo>
                  <a:pt x="329099" y="164549"/>
                </a:lnTo>
                <a:lnTo>
                  <a:pt x="323222" y="208293"/>
                </a:lnTo>
                <a:lnTo>
                  <a:pt x="306634" y="247601"/>
                </a:lnTo>
                <a:lnTo>
                  <a:pt x="280904" y="280904"/>
                </a:lnTo>
                <a:lnTo>
                  <a:pt x="247601" y="306634"/>
                </a:lnTo>
                <a:lnTo>
                  <a:pt x="208293" y="323222"/>
                </a:lnTo>
                <a:lnTo>
                  <a:pt x="164549" y="329099"/>
                </a:lnTo>
                <a:close/>
              </a:path>
            </a:pathLst>
          </a:custGeom>
          <a:solidFill>
            <a:srgbClr val="00B6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46966" y="2920224"/>
            <a:ext cx="933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70237" y="2843349"/>
            <a:ext cx="748665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200" spc="-9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логических</a:t>
            </a:r>
            <a:r>
              <a:rPr sz="2200" spc="-8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sz="2200" spc="-8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(логические</a:t>
            </a:r>
            <a:r>
              <a:rPr sz="2200" spc="-8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</a:t>
            </a:r>
            <a:r>
              <a:rPr sz="2200" spc="-8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«умные</a:t>
            </a:r>
            <a:r>
              <a:rPr sz="2200" spc="-8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минутки»);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70140" y="3680910"/>
            <a:ext cx="247174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164549" y="329099"/>
                </a:moveTo>
                <a:lnTo>
                  <a:pt x="120806" y="323222"/>
                </a:lnTo>
                <a:lnTo>
                  <a:pt x="81498" y="306634"/>
                </a:lnTo>
                <a:lnTo>
                  <a:pt x="48195" y="280904"/>
                </a:lnTo>
                <a:lnTo>
                  <a:pt x="22465" y="247601"/>
                </a:lnTo>
                <a:lnTo>
                  <a:pt x="5877" y="208293"/>
                </a:lnTo>
                <a:lnTo>
                  <a:pt x="0" y="164549"/>
                </a:lnTo>
                <a:lnTo>
                  <a:pt x="5877" y="120806"/>
                </a:lnTo>
                <a:lnTo>
                  <a:pt x="22465" y="81498"/>
                </a:lnTo>
                <a:lnTo>
                  <a:pt x="48195" y="48195"/>
                </a:lnTo>
                <a:lnTo>
                  <a:pt x="81498" y="22465"/>
                </a:lnTo>
                <a:lnTo>
                  <a:pt x="120806" y="5877"/>
                </a:lnTo>
                <a:lnTo>
                  <a:pt x="164549" y="0"/>
                </a:lnTo>
                <a:lnTo>
                  <a:pt x="196802" y="3190"/>
                </a:lnTo>
                <a:lnTo>
                  <a:pt x="255842" y="27646"/>
                </a:lnTo>
                <a:lnTo>
                  <a:pt x="301453" y="73257"/>
                </a:lnTo>
                <a:lnTo>
                  <a:pt x="325908" y="132297"/>
                </a:lnTo>
                <a:lnTo>
                  <a:pt x="329099" y="164549"/>
                </a:lnTo>
                <a:lnTo>
                  <a:pt x="323222" y="208293"/>
                </a:lnTo>
                <a:lnTo>
                  <a:pt x="306634" y="247601"/>
                </a:lnTo>
                <a:lnTo>
                  <a:pt x="280904" y="280904"/>
                </a:lnTo>
                <a:lnTo>
                  <a:pt x="247601" y="306634"/>
                </a:lnTo>
                <a:lnTo>
                  <a:pt x="208293" y="323222"/>
                </a:lnTo>
                <a:lnTo>
                  <a:pt x="164549" y="329099"/>
                </a:lnTo>
                <a:close/>
              </a:path>
            </a:pathLst>
          </a:custGeom>
          <a:solidFill>
            <a:srgbClr val="00B6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46966" y="3718967"/>
            <a:ext cx="933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70245" y="3643949"/>
            <a:ext cx="6626091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сенсорная</a:t>
            </a:r>
            <a:r>
              <a:rPr sz="2200" spc="-9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sz="2200" spc="-8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(счётный</a:t>
            </a:r>
            <a:r>
              <a:rPr sz="2200" spc="-8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материал);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70140" y="4403453"/>
            <a:ext cx="247174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164549" y="329099"/>
                </a:moveTo>
                <a:lnTo>
                  <a:pt x="120806" y="323222"/>
                </a:lnTo>
                <a:lnTo>
                  <a:pt x="81498" y="306634"/>
                </a:lnTo>
                <a:lnTo>
                  <a:pt x="48195" y="280904"/>
                </a:lnTo>
                <a:lnTo>
                  <a:pt x="22465" y="247601"/>
                </a:lnTo>
                <a:lnTo>
                  <a:pt x="5877" y="208293"/>
                </a:lnTo>
                <a:lnTo>
                  <a:pt x="0" y="164549"/>
                </a:lnTo>
                <a:lnTo>
                  <a:pt x="5877" y="120806"/>
                </a:lnTo>
                <a:lnTo>
                  <a:pt x="22465" y="81498"/>
                </a:lnTo>
                <a:lnTo>
                  <a:pt x="48195" y="48195"/>
                </a:lnTo>
                <a:lnTo>
                  <a:pt x="81498" y="22465"/>
                </a:lnTo>
                <a:lnTo>
                  <a:pt x="120806" y="5877"/>
                </a:lnTo>
                <a:lnTo>
                  <a:pt x="164549" y="0"/>
                </a:lnTo>
                <a:lnTo>
                  <a:pt x="196802" y="3190"/>
                </a:lnTo>
                <a:lnTo>
                  <a:pt x="255842" y="27646"/>
                </a:lnTo>
                <a:lnTo>
                  <a:pt x="301453" y="73257"/>
                </a:lnTo>
                <a:lnTo>
                  <a:pt x="325908" y="132297"/>
                </a:lnTo>
                <a:lnTo>
                  <a:pt x="329099" y="164549"/>
                </a:lnTo>
                <a:lnTo>
                  <a:pt x="323222" y="208293"/>
                </a:lnTo>
                <a:lnTo>
                  <a:pt x="306634" y="247601"/>
                </a:lnTo>
                <a:lnTo>
                  <a:pt x="280904" y="280904"/>
                </a:lnTo>
                <a:lnTo>
                  <a:pt x="247601" y="306634"/>
                </a:lnTo>
                <a:lnTo>
                  <a:pt x="208293" y="323222"/>
                </a:lnTo>
                <a:lnTo>
                  <a:pt x="164549" y="329099"/>
                </a:lnTo>
                <a:close/>
              </a:path>
            </a:pathLst>
          </a:custGeom>
          <a:solidFill>
            <a:srgbClr val="00B6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46966" y="4441509"/>
            <a:ext cx="933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70244" y="4400698"/>
            <a:ext cx="7058140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3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поисково-</a:t>
            </a: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</a:t>
            </a:r>
            <a:r>
              <a:rPr sz="2200" spc="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70245" y="5112408"/>
            <a:ext cx="5746909" cy="796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</a:pP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r>
              <a:rPr sz="2200" spc="-3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реальных</a:t>
            </a:r>
            <a:r>
              <a:rPr sz="2200" spc="-2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числовых</a:t>
            </a:r>
            <a:r>
              <a:rPr sz="2200" spc="-25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значений</a:t>
            </a:r>
            <a:r>
              <a:rPr sz="2200" spc="-3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2200" spc="-3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spc="-2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 </a:t>
            </a:r>
            <a:r>
              <a:rPr sz="2200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действительности.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70140" y="5241653"/>
            <a:ext cx="247174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164549" y="329099"/>
                </a:moveTo>
                <a:lnTo>
                  <a:pt x="120806" y="323222"/>
                </a:lnTo>
                <a:lnTo>
                  <a:pt x="81498" y="306634"/>
                </a:lnTo>
                <a:lnTo>
                  <a:pt x="48195" y="280904"/>
                </a:lnTo>
                <a:lnTo>
                  <a:pt x="22465" y="247601"/>
                </a:lnTo>
                <a:lnTo>
                  <a:pt x="5877" y="208293"/>
                </a:lnTo>
                <a:lnTo>
                  <a:pt x="0" y="164549"/>
                </a:lnTo>
                <a:lnTo>
                  <a:pt x="5877" y="120806"/>
                </a:lnTo>
                <a:lnTo>
                  <a:pt x="22465" y="81498"/>
                </a:lnTo>
                <a:lnTo>
                  <a:pt x="48195" y="48195"/>
                </a:lnTo>
                <a:lnTo>
                  <a:pt x="81498" y="22465"/>
                </a:lnTo>
                <a:lnTo>
                  <a:pt x="120806" y="5877"/>
                </a:lnTo>
                <a:lnTo>
                  <a:pt x="164549" y="0"/>
                </a:lnTo>
                <a:lnTo>
                  <a:pt x="196802" y="3190"/>
                </a:lnTo>
                <a:lnTo>
                  <a:pt x="255842" y="27646"/>
                </a:lnTo>
                <a:lnTo>
                  <a:pt x="301453" y="73257"/>
                </a:lnTo>
                <a:lnTo>
                  <a:pt x="325908" y="132297"/>
                </a:lnTo>
                <a:lnTo>
                  <a:pt x="329099" y="164549"/>
                </a:lnTo>
                <a:lnTo>
                  <a:pt x="323222" y="208293"/>
                </a:lnTo>
                <a:lnTo>
                  <a:pt x="306634" y="247601"/>
                </a:lnTo>
                <a:lnTo>
                  <a:pt x="280904" y="280904"/>
                </a:lnTo>
                <a:lnTo>
                  <a:pt x="247601" y="306634"/>
                </a:lnTo>
                <a:lnTo>
                  <a:pt x="208293" y="323222"/>
                </a:lnTo>
                <a:lnTo>
                  <a:pt x="164549" y="329099"/>
                </a:lnTo>
                <a:close/>
              </a:path>
            </a:pathLst>
          </a:custGeom>
          <a:solidFill>
            <a:srgbClr val="00B6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46966" y="5279709"/>
            <a:ext cx="9334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4184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17626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>
            <a:extLst>
              <a:ext uri="{FF2B5EF4-FFF2-40B4-BE49-F238E27FC236}">
                <a16:creationId xmlns:a16="http://schemas.microsoft.com/office/drawing/2014/main" id="{DF3D6985-697E-5E30-DE71-B9FBCFBDE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88463"/>
            <a:ext cx="1631608" cy="1625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E138DC4-E7F8-2041-DFC7-B665AFC12A54}"/>
              </a:ext>
            </a:extLst>
          </p:cNvPr>
          <p:cNvSpPr/>
          <p:nvPr/>
        </p:nvSpPr>
        <p:spPr>
          <a:xfrm>
            <a:off x="1475656" y="254969"/>
            <a:ext cx="5184575" cy="12408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</p:txBody>
      </p:sp>
      <p:sp>
        <p:nvSpPr>
          <p:cNvPr id="6" name="Блок-схема: альтернативный процесс 5">
            <a:extLst>
              <a:ext uri="{FF2B5EF4-FFF2-40B4-BE49-F238E27FC236}">
                <a16:creationId xmlns:a16="http://schemas.microsoft.com/office/drawing/2014/main" id="{AD368DBF-8211-97B8-8DDA-EBEFC5031819}"/>
              </a:ext>
            </a:extLst>
          </p:cNvPr>
          <p:cNvSpPr/>
          <p:nvPr/>
        </p:nvSpPr>
        <p:spPr>
          <a:xfrm>
            <a:off x="412949" y="2829508"/>
            <a:ext cx="8318102" cy="377352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пособность человека определять и понимать роль математики в мире, в котором он живёт, высказывать обоснованные математические суждения и использовать математику так, чтобы удовлетворять в настоящем и будущем потребности, присущие созидательному, заинтересованному и мыслящему гражданину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F47B0F8A-9B8F-0D56-D070-E23B8C2A0F9B}"/>
              </a:ext>
            </a:extLst>
          </p:cNvPr>
          <p:cNvSpPr/>
          <p:nvPr/>
        </p:nvSpPr>
        <p:spPr>
          <a:xfrm>
            <a:off x="4130819" y="1624353"/>
            <a:ext cx="484632" cy="978408"/>
          </a:xfrm>
          <a:prstGeom prst="downArrow">
            <a:avLst/>
          </a:prstGeom>
          <a:solidFill>
            <a:schemeClr val="tx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06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1999" y="6857999"/>
                </a:moveTo>
                <a:lnTo>
                  <a:pt x="0" y="6857999"/>
                </a:lnTo>
                <a:lnTo>
                  <a:pt x="0" y="0"/>
                </a:lnTo>
                <a:lnTo>
                  <a:pt x="12191999" y="0"/>
                </a:lnTo>
                <a:lnTo>
                  <a:pt x="12191999" y="6857999"/>
                </a:lnTo>
                <a:close/>
              </a:path>
            </a:pathLst>
          </a:custGeom>
          <a:solidFill>
            <a:srgbClr val="A8D6D1">
              <a:alpha val="5529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21556" y="1662557"/>
            <a:ext cx="8470923" cy="393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47115" algn="just">
              <a:lnSpc>
                <a:spcPct val="114999"/>
              </a:lnSpc>
              <a:spcBef>
                <a:spcPts val="100"/>
              </a:spcBef>
            </a:pPr>
            <a:r>
              <a:rPr sz="2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sz="2200" b="1" spc="-8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1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рассматривать</a:t>
            </a:r>
            <a:r>
              <a:rPr sz="2200" b="1" spc="-7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</a:t>
            </a:r>
            <a:r>
              <a:rPr sz="2200" b="1" spc="-7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4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2200" b="1" spc="-8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2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r>
              <a:rPr sz="2200" b="1" spc="-7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1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</a:t>
            </a:r>
            <a:r>
              <a:rPr sz="2200" b="1" spc="-7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1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грамотности, </a:t>
            </a:r>
            <a:r>
              <a:rPr sz="2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sz="2200" b="1" spc="-6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dirty="0" err="1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sz="2200" b="1" spc="-5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sz="2200" b="1" spc="-5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1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sz="2200" b="1" spc="-5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3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</a:t>
            </a:r>
            <a:r>
              <a:rPr sz="2200" b="1" spc="-6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-25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в:</a:t>
            </a:r>
            <a:endParaRPr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396875">
              <a:lnSpc>
                <a:spcPct val="100000"/>
              </a:lnSpc>
              <a:spcBef>
                <a:spcPts val="1395"/>
              </a:spcBef>
              <a:buClr>
                <a:srgbClr val="202124"/>
              </a:buClr>
              <a:buChar char="●"/>
              <a:tabLst>
                <a:tab pos="469265" algn="l"/>
              </a:tabLst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понимании</a:t>
            </a:r>
            <a:r>
              <a:rPr sz="2000" b="1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</a:t>
            </a:r>
            <a:r>
              <a:rPr sz="2000" b="1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</a:t>
            </a:r>
            <a:r>
              <a:rPr sz="2000" b="1"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знаний;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396875">
              <a:lnSpc>
                <a:spcPct val="100000"/>
              </a:lnSpc>
              <a:spcBef>
                <a:spcPts val="1395"/>
              </a:spcBef>
              <a:buChar char="●"/>
              <a:tabLst>
                <a:tab pos="469265" algn="l"/>
              </a:tabLst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sz="2000" b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</a:t>
            </a:r>
            <a:r>
              <a:rPr sz="2000" b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r>
              <a:rPr sz="2000" b="1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r>
              <a:rPr sz="2000" b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b="1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жизненными</a:t>
            </a:r>
            <a:r>
              <a:rPr sz="2000" b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ситуациями;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5080" indent="-397510">
              <a:lnSpc>
                <a:spcPct val="114999"/>
              </a:lnSpc>
              <a:spcBef>
                <a:spcPts val="1000"/>
              </a:spcBef>
              <a:buChar char="●"/>
              <a:tabLst>
                <a:tab pos="469900" algn="l"/>
              </a:tabLst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  <a:r>
              <a:rPr sz="2000" b="1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</a:t>
            </a:r>
            <a:r>
              <a:rPr sz="2000" b="1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</a:t>
            </a:r>
            <a:r>
              <a:rPr sz="20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объекты,</a:t>
            </a:r>
            <a:r>
              <a:rPr sz="2000" b="1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</a:t>
            </a:r>
            <a:r>
              <a:rPr sz="2000" b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отношения,</a:t>
            </a:r>
            <a:r>
              <a:rPr sz="2000" b="1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зависимости,</a:t>
            </a:r>
            <a:r>
              <a:rPr sz="2000" b="1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сравнивать,</a:t>
            </a:r>
            <a:r>
              <a:rPr sz="2000" b="1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классифицировать 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величины;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396875">
              <a:lnSpc>
                <a:spcPct val="100000"/>
              </a:lnSpc>
              <a:spcBef>
                <a:spcPts val="1395"/>
              </a:spcBef>
              <a:buChar char="●"/>
              <a:tabLst>
                <a:tab pos="469265" algn="l"/>
              </a:tabLst>
            </a:pP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умении</a:t>
            </a:r>
            <a:r>
              <a:rPr sz="2000" b="1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</a:t>
            </a:r>
            <a:r>
              <a:rPr sz="2000" b="1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</a:t>
            </a:r>
            <a:r>
              <a:rPr sz="2000" b="1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задачи;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265" indent="-396875">
              <a:lnSpc>
                <a:spcPct val="100000"/>
              </a:lnSpc>
              <a:spcBef>
                <a:spcPts val="1400"/>
              </a:spcBef>
              <a:buChar char="●"/>
              <a:tabLst>
                <a:tab pos="469265" algn="l"/>
              </a:tabLst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  <a:r>
              <a:rPr sz="20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алгоритму.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9512" y="362068"/>
            <a:ext cx="8964488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sz="2800" b="1" spc="-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-1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lang="ru-RU" sz="28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800" b="1" spc="-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математической</a:t>
            </a:r>
            <a:r>
              <a:rPr sz="2800" b="1" spc="-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  <a:endParaRPr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160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0BC5AD7-380D-3060-82E1-67B7CB1567C0}"/>
              </a:ext>
            </a:extLst>
          </p:cNvPr>
          <p:cNvSpPr txBox="1"/>
          <p:nvPr/>
        </p:nvSpPr>
        <p:spPr>
          <a:xfrm>
            <a:off x="4144440" y="198483"/>
            <a:ext cx="4788024" cy="5837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540385" lvl="0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распознавать проблемы, которые возникают в окружающей действительности и могут быть решены средствами математики;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540385" lvl="0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формулировать эти проблемы на языке математики;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540385" lvl="0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решать проблемы, используя математические факты и методы;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540385" lvl="0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анализировать использованные методы решения;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540385" lvl="0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интерпретировать полученные результаты с учетом поставленной проблемы;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540385" lvl="0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формулировать и записывать результаты решения.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3EC3015-0190-B930-F52C-2975EC803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47674"/>
            <a:ext cx="3887418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CA74FB79-AC52-F5B1-D8F9-48D1BF65DFA6}"/>
              </a:ext>
            </a:extLst>
          </p:cNvPr>
          <p:cNvSpPr/>
          <p:nvPr/>
        </p:nvSpPr>
        <p:spPr>
          <a:xfrm>
            <a:off x="395536" y="678831"/>
            <a:ext cx="3743402" cy="25922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540385" algn="ctr"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Учащиеся, овладевшие математической грамотностью, способны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747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8FC191D-9445-61BD-B90C-468149B925D0}"/>
              </a:ext>
            </a:extLst>
          </p:cNvPr>
          <p:cNvSpPr/>
          <p:nvPr/>
        </p:nvSpPr>
        <p:spPr>
          <a:xfrm>
            <a:off x="49251" y="1988840"/>
            <a:ext cx="90090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проектов (учатся ориентироваться в разнообразных ситуациях, работать в различных коллективах);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обучение  (проблемные задания на уроках, позволяют развивать находчивость, сообразительность, способность к нестандартным решениям, возможность находить применение уже имеющимся знаниям и умениям);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символическим текстом, преобразование информации, работа с диаграммами, таблицами, чертежами;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технологии (ребусы, кроссворды, ролевые игры);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заданий – представление ситуаций задачи и ее моделирование с помощью рисунка, отрезка, чертежа;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цифровых платформ.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">
            <a:extLst>
              <a:ext uri="{FF2B5EF4-FFF2-40B4-BE49-F238E27FC236}">
                <a16:creationId xmlns:a16="http://schemas.microsoft.com/office/drawing/2014/main" id="{B62DEB23-3FD6-4364-14D7-1AFDE0D4D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4" y="197346"/>
            <a:ext cx="9036467" cy="1692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000" dirty="0">
                <a:solidFill>
                  <a:srgbClr val="C00000"/>
                </a:solidFill>
              </a:rPr>
              <a:t>	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Инструменты, используемые педагогами школы по</a:t>
            </a:r>
          </a:p>
          <a:p>
            <a:pPr algn="ctr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математической грамотности школьников</a:t>
            </a:r>
            <a:endParaRPr lang="ru-RU" sz="2800" b="1" dirty="0"/>
          </a:p>
          <a:p>
            <a:pPr algn="just"/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420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>
            <a:extLst>
              <a:ext uri="{FF2B5EF4-FFF2-40B4-BE49-F238E27FC236}">
                <a16:creationId xmlns:a16="http://schemas.microsoft.com/office/drawing/2014/main" id="{DE7ADE97-11C7-0A92-035D-C420EC49353C}"/>
              </a:ext>
            </a:extLst>
          </p:cNvPr>
          <p:cNvSpPr/>
          <p:nvPr/>
        </p:nvSpPr>
        <p:spPr>
          <a:xfrm>
            <a:off x="211157" y="2424110"/>
            <a:ext cx="3178537" cy="20097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</a:p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атематической</a:t>
            </a:r>
          </a:p>
          <a:p>
            <a:pPr algn="ctr"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грамотности 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Облачко с текстом: прямоугольное со скругленными углами 17">
            <a:extLst>
              <a:ext uri="{FF2B5EF4-FFF2-40B4-BE49-F238E27FC236}">
                <a16:creationId xmlns:a16="http://schemas.microsoft.com/office/drawing/2014/main" id="{B9E96508-A5BA-9647-8883-D6A1587E136D}"/>
              </a:ext>
            </a:extLst>
          </p:cNvPr>
          <p:cNvSpPr/>
          <p:nvPr/>
        </p:nvSpPr>
        <p:spPr>
          <a:xfrm>
            <a:off x="3635896" y="342747"/>
            <a:ext cx="5264268" cy="1859323"/>
          </a:xfrm>
          <a:prstGeom prst="wedgeRoundRectCallout">
            <a:avLst>
              <a:gd name="adj1" fmla="val -50179"/>
              <a:gd name="adj2" fmla="val 2012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Понимание необходимости математических знаний для решения учебных и жизненных задач, оценка разнообразных учебных ситуаций, которые требуют применения математических знаний и умений.</a:t>
            </a: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Облачко с текстом: прямоугольное со скругленными углами 18">
            <a:extLst>
              <a:ext uri="{FF2B5EF4-FFF2-40B4-BE49-F238E27FC236}">
                <a16:creationId xmlns:a16="http://schemas.microsoft.com/office/drawing/2014/main" id="{0C6D6418-8429-F384-5E68-3B04A43A845D}"/>
              </a:ext>
            </a:extLst>
          </p:cNvPr>
          <p:cNvSpPr/>
          <p:nvPr/>
        </p:nvSpPr>
        <p:spPr>
          <a:xfrm>
            <a:off x="3818330" y="2574568"/>
            <a:ext cx="5081834" cy="1859322"/>
          </a:xfrm>
          <a:prstGeom prst="wedgeRoundRectCallout">
            <a:avLst>
              <a:gd name="adj1" fmla="val -49417"/>
              <a:gd name="adj2" fmla="val 2461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устанавливать математические отношения и зависимости, работать с математической информацией: применять умственные операции, математические методы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Облачко с текстом: прямоугольное со скругленными углами 19">
            <a:extLst>
              <a:ext uri="{FF2B5EF4-FFF2-40B4-BE49-F238E27FC236}">
                <a16:creationId xmlns:a16="http://schemas.microsoft.com/office/drawing/2014/main" id="{6D166289-4976-A55B-CAA3-70A3FDEF18F8}"/>
              </a:ext>
            </a:extLst>
          </p:cNvPr>
          <p:cNvSpPr/>
          <p:nvPr/>
        </p:nvSpPr>
        <p:spPr>
          <a:xfrm>
            <a:off x="3818330" y="4881049"/>
            <a:ext cx="5081834" cy="1859322"/>
          </a:xfrm>
          <a:prstGeom prst="wedgeRoundRectCallout">
            <a:avLst>
              <a:gd name="adj1" fmla="val -49638"/>
              <a:gd name="adj2" fmla="val -1831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математическими фактами (принадлежность, истинность, контрпример), использование математического языка для решения учебных задач, построения математических суждений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970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2B1CEE71-9B1E-4022-6E62-84BF0A099590}"/>
              </a:ext>
            </a:extLst>
          </p:cNvPr>
          <p:cNvSpPr/>
          <p:nvPr/>
        </p:nvSpPr>
        <p:spPr>
          <a:xfrm>
            <a:off x="1979712" y="460827"/>
            <a:ext cx="5461913" cy="12408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математической грамотности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id="{F96DB93F-28DC-D119-483E-09EE2E11E62F}"/>
              </a:ext>
            </a:extLst>
          </p:cNvPr>
          <p:cNvSpPr/>
          <p:nvPr/>
        </p:nvSpPr>
        <p:spPr>
          <a:xfrm>
            <a:off x="683568" y="2272375"/>
            <a:ext cx="4824536" cy="1728192"/>
          </a:xfrm>
          <a:prstGeom prst="wedgeRoundRectCallout">
            <a:avLst>
              <a:gd name="adj1" fmla="val 49976"/>
              <a:gd name="adj2" fmla="val -6731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понимание учеником необходимости математических знаний для решения учебных и жизненных задач</a:t>
            </a:r>
            <a:endParaRPr lang="ru-RU" sz="2400" b="1" dirty="0"/>
          </a:p>
        </p:txBody>
      </p:sp>
      <p:sp>
        <p:nvSpPr>
          <p:cNvPr id="10" name="Облачко с текстом: прямоугольное со скругленными углами 9">
            <a:extLst>
              <a:ext uri="{FF2B5EF4-FFF2-40B4-BE49-F238E27FC236}">
                <a16:creationId xmlns:a16="http://schemas.microsoft.com/office/drawing/2014/main" id="{BA990C26-7BA3-BDDC-9404-EAC1C7C1CF61}"/>
              </a:ext>
            </a:extLst>
          </p:cNvPr>
          <p:cNvSpPr/>
          <p:nvPr/>
        </p:nvSpPr>
        <p:spPr>
          <a:xfrm>
            <a:off x="3779912" y="4644143"/>
            <a:ext cx="4824536" cy="1898600"/>
          </a:xfrm>
          <a:prstGeom prst="wedgeRoundRectCallout">
            <a:avLst>
              <a:gd name="adj1" fmla="val -49673"/>
              <a:gd name="adj2" fmla="val -714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разнообразных учебных ситуаций (контекстов),  требующие применения математических знаний и умений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10422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71F1D8-16B4-2DEC-3C79-3D16A26CF9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" y="15558"/>
            <a:ext cx="9144000" cy="69928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84B089D0-18AB-B6E9-4425-1F74EAD8B909}"/>
              </a:ext>
            </a:extLst>
          </p:cNvPr>
          <p:cNvSpPr/>
          <p:nvPr/>
        </p:nvSpPr>
        <p:spPr>
          <a:xfrm>
            <a:off x="1476860" y="160475"/>
            <a:ext cx="5976664" cy="5461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омплекс математических заданий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A93524-2DC2-F293-3D36-9602F44A209C}"/>
              </a:ext>
            </a:extLst>
          </p:cNvPr>
          <p:cNvSpPr txBox="1"/>
          <p:nvPr/>
        </p:nvSpPr>
        <p:spPr>
          <a:xfrm>
            <a:off x="1193592" y="3512008"/>
            <a:ext cx="76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1A4C7-A0C8-0248-19E2-333688948795}"/>
              </a:ext>
            </a:extLst>
          </p:cNvPr>
          <p:cNvSpPr txBox="1"/>
          <p:nvPr/>
        </p:nvSpPr>
        <p:spPr>
          <a:xfrm>
            <a:off x="1547664" y="4736152"/>
            <a:ext cx="6972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>
            <a:extLst>
              <a:ext uri="{FF2B5EF4-FFF2-40B4-BE49-F238E27FC236}">
                <a16:creationId xmlns:a16="http://schemas.microsoft.com/office/drawing/2014/main" id="{FD142BC1-398B-6C3C-1AC9-FDCF899818BF}"/>
              </a:ext>
            </a:extLst>
          </p:cNvPr>
          <p:cNvSpPr/>
          <p:nvPr/>
        </p:nvSpPr>
        <p:spPr>
          <a:xfrm>
            <a:off x="28651" y="1035179"/>
            <a:ext cx="4543350" cy="1518912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Упражнения, показывающие перспективу их практического использования в повседневной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альтернативный процесс 10">
            <a:extLst>
              <a:ext uri="{FF2B5EF4-FFF2-40B4-BE49-F238E27FC236}">
                <a16:creationId xmlns:a16="http://schemas.microsoft.com/office/drawing/2014/main" id="{EA4C09B2-FE2C-108F-4D77-B30EE8BDCB53}"/>
              </a:ext>
            </a:extLst>
          </p:cNvPr>
          <p:cNvSpPr/>
          <p:nvPr/>
        </p:nvSpPr>
        <p:spPr>
          <a:xfrm>
            <a:off x="140509" y="2800591"/>
            <a:ext cx="4489352" cy="1019333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Упражнения, связанные с решением при помощи арифметических знаний проблем, возникающих в повседневной жизни</a:t>
            </a:r>
          </a:p>
        </p:txBody>
      </p:sp>
      <p:sp>
        <p:nvSpPr>
          <p:cNvPr id="12" name="Блок-схема: альтернативный процесс 11">
            <a:extLst>
              <a:ext uri="{FF2B5EF4-FFF2-40B4-BE49-F238E27FC236}">
                <a16:creationId xmlns:a16="http://schemas.microsoft.com/office/drawing/2014/main" id="{A67607FD-BE13-1E38-928B-2CE8082E159E}"/>
              </a:ext>
            </a:extLst>
          </p:cNvPr>
          <p:cNvSpPr/>
          <p:nvPr/>
        </p:nvSpPr>
        <p:spPr>
          <a:xfrm>
            <a:off x="82649" y="4025277"/>
            <a:ext cx="4489352" cy="153464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решение проблем и ситуаций, связанных с ориентацией на плоскости и в пространстве на основе знаний о геометрических фигурах, их измерении</a:t>
            </a:r>
          </a:p>
        </p:txBody>
      </p:sp>
      <p:sp>
        <p:nvSpPr>
          <p:cNvPr id="13" name="Блок-схема: альтернативный процесс 12">
            <a:extLst>
              <a:ext uri="{FF2B5EF4-FFF2-40B4-BE49-F238E27FC236}">
                <a16:creationId xmlns:a16="http://schemas.microsoft.com/office/drawing/2014/main" id="{49FA5E3B-28DA-0FA9-E735-83A5EE84DBF1}"/>
              </a:ext>
            </a:extLst>
          </p:cNvPr>
          <p:cNvSpPr/>
          <p:nvPr/>
        </p:nvSpPr>
        <p:spPr>
          <a:xfrm>
            <a:off x="28650" y="5667439"/>
            <a:ext cx="4713070" cy="129808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на решение разнообразных задач, связанных с бытовыми жизненными ситуациями (покупка, измерение, взвешивание и др.)</a:t>
            </a:r>
          </a:p>
        </p:txBody>
      </p:sp>
      <p:sp>
        <p:nvSpPr>
          <p:cNvPr id="14" name="Блок-схема: альтернативный процесс 13">
            <a:extLst>
              <a:ext uri="{FF2B5EF4-FFF2-40B4-BE49-F238E27FC236}">
                <a16:creationId xmlns:a16="http://schemas.microsoft.com/office/drawing/2014/main" id="{BE71CAF5-D4D2-1A3C-260A-6380C297A00C}"/>
              </a:ext>
            </a:extLst>
          </p:cNvPr>
          <p:cNvSpPr/>
          <p:nvPr/>
        </p:nvSpPr>
        <p:spPr>
          <a:xfrm>
            <a:off x="4784467" y="1035179"/>
            <a:ext cx="4335477" cy="1518913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 упражнения на оценку правильности решения на основе житейских представлений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(оценка достоверности, логичности хода решения)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99A54361-B5C4-C398-E9EA-FE119FE9570A}"/>
              </a:ext>
            </a:extLst>
          </p:cNvPr>
          <p:cNvSpPr/>
          <p:nvPr/>
        </p:nvSpPr>
        <p:spPr>
          <a:xfrm>
            <a:off x="5108935" y="2839310"/>
            <a:ext cx="3464326" cy="23382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распознавание, выявление, формулирование проблем, которые возникают в окружающей действительности и могут быть решены средствами математики.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288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2479</TotalTime>
  <Words>1606</Words>
  <Application>Microsoft Office PowerPoint</Application>
  <PresentationFormat>Экран (4:3)</PresentationFormat>
  <Paragraphs>148</Paragraphs>
  <Slides>28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Georgia</vt:lpstr>
      <vt:lpstr>Microsoft Sans Serif</vt:lpstr>
      <vt:lpstr>Times New Roman</vt:lpstr>
      <vt:lpstr>Wingdings</vt:lpstr>
      <vt:lpstr>Wingdings 2</vt:lpstr>
      <vt:lpstr>Официальная</vt:lpstr>
      <vt:lpstr>Математическая грамотность. Цели, методы и способы формирования математической грамотности</vt:lpstr>
      <vt:lpstr>Презентация PowerPoint</vt:lpstr>
      <vt:lpstr>Презентация PowerPoint</vt:lpstr>
      <vt:lpstr>Цель формирования   математической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Подчеркни, какую единицу длины ты бы выбрал, чтобы измерить</vt:lpstr>
      <vt:lpstr>Презентация PowerPoint</vt:lpstr>
      <vt:lpstr>На каком рисунке правильно обозначен вопрос к тексту: «В вазе лежало 3 яблока, а апельсинов на 1 больше. Сколько апельсинов в вазе?»</vt:lpstr>
      <vt:lpstr>Презентация PowerPoint</vt:lpstr>
      <vt:lpstr>Презентация PowerPoint</vt:lpstr>
      <vt:lpstr>Выбери запись, которая читается так</vt:lpstr>
      <vt:lpstr>Презентация PowerPoint</vt:lpstr>
      <vt:lpstr>На уроках математики и на внеурочной деятельности можно  использовать  задания платформы Учи.ру. 2 класс. Текстовые  задачи. Цена. Количество. Стоимость. </vt:lpstr>
      <vt:lpstr>Пример интерактивного задания для формирования математической грамотности (задания платформы Учи.ру). 3 класс. Сложение и вычитание. Разные способы вычислений до 100. Что купил кот? </vt:lpstr>
      <vt:lpstr>Задания из ВПР Задание на понимание</vt:lpstr>
      <vt:lpstr>Презентация PowerPoint</vt:lpstr>
      <vt:lpstr>Пути формирования математической грамотности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</dc:title>
  <dc:creator>Ирина</dc:creator>
  <cp:lastModifiedBy>Ирина Хабибрахманова</cp:lastModifiedBy>
  <cp:revision>135</cp:revision>
  <dcterms:created xsi:type="dcterms:W3CDTF">2021-03-29T17:07:09Z</dcterms:created>
  <dcterms:modified xsi:type="dcterms:W3CDTF">2025-01-13T18:03:11Z</dcterms:modified>
</cp:coreProperties>
</file>