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72" r:id="rId2"/>
    <p:sldId id="339" r:id="rId3"/>
    <p:sldId id="371" r:id="rId4"/>
    <p:sldId id="369" r:id="rId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71A19"/>
    <a:srgbClr val="00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24" autoAdjust="0"/>
  </p:normalViewPr>
  <p:slideViewPr>
    <p:cSldViewPr>
      <p:cViewPr>
        <p:scale>
          <a:sx n="74" d="100"/>
          <a:sy n="74" d="100"/>
        </p:scale>
        <p:origin x="-1254" y="78"/>
      </p:cViewPr>
      <p:guideLst>
        <p:guide orient="horz" pos="2160"/>
        <p:guide pos="2880"/>
      </p:guideLst>
    </p:cSldViewPr>
  </p:slideViewPr>
  <p:outlineViewPr>
    <p:cViewPr>
      <p:scale>
        <a:sx n="100" d="100"/>
        <a:sy n="100" d="100"/>
      </p:scale>
      <p:origin x="0" y="572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ircl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ircl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ircl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ircl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ircl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01.05.2024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ircl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01.05.2024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ircl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01.05.2024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ircl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01.05.2024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ircl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01.05.2024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ircl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01.05.2024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ircl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01.05.2024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circl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video" Target="file:///E:\&#1055;&#1077;&#1076;%20&#1089;&#1086;&#1074;&#1077;&#1090;\&#1050;&#1086;&#1088;&#1086;&#1083;&#1077;&#1074;&#1072;+\&#1040;&#1088;&#1077;&#1083;&#1100;&#1089;&#1080;&#1085;.mp4" TargetMode="Externa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audio" Target="../media/audio2.wav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video" Target="file:///E:\&#1055;&#1077;&#1076;%20&#1089;&#1086;&#1074;&#1077;&#1090;\&#1050;&#1086;&#1088;&#1086;&#1083;&#1077;&#1074;&#1072;+\&#1050;&#1088;&#1099;&#1083;&#1100;&#1103;.mp4" TargetMode="External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ww\Desktop\НЕ УДАЛЯТЬ !\ФОТОГРАФИИ\фон презентаций\06.jpg"/>
          <p:cNvPicPr>
            <a:picLocks noChangeAspect="1" noChangeArrowheads="1"/>
          </p:cNvPicPr>
          <p:nvPr/>
        </p:nvPicPr>
        <p:blipFill>
          <a:blip r:embed="rId2" cstate="print"/>
          <a:srcRect b="485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987396" y="1628800"/>
            <a:ext cx="8064896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4000" b="1" dirty="0">
                <a:latin typeface="Times New Roman"/>
                <a:ea typeface="Times New Roman"/>
                <a:cs typeface="Times New Roman"/>
              </a:rPr>
              <a:t>Исследовательская деятельность на уроках в начальной школе</a:t>
            </a:r>
            <a:endParaRPr lang="ru-RU" sz="4000" dirty="0">
              <a:ea typeface="Times New Roman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4000" b="1" dirty="0">
                <a:latin typeface="Times New Roman"/>
                <a:ea typeface="Times New Roman"/>
                <a:cs typeface="Times New Roman"/>
              </a:rPr>
              <a:t> как метод проблемного </a:t>
            </a:r>
            <a:r>
              <a:rPr lang="ru-RU" sz="4000" b="1" dirty="0" smtClean="0">
                <a:latin typeface="Times New Roman"/>
                <a:ea typeface="Times New Roman"/>
                <a:cs typeface="Times New Roman"/>
              </a:rPr>
              <a:t>обучения</a:t>
            </a:r>
            <a:endParaRPr lang="ru-RU" sz="4000" dirty="0">
              <a:ea typeface="Times New Roman"/>
              <a:cs typeface="Times New Roman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480292" y="5589240"/>
            <a:ext cx="4572000" cy="1015663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Королёва Любовь Павловна,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начальных классов</a:t>
            </a:r>
          </a:p>
          <a:p>
            <a:pPr algn="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МБОУ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СОШ №6, г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Ноябрьск</a:t>
            </a:r>
          </a:p>
        </p:txBody>
      </p:sp>
    </p:spTree>
    <p:extLst>
      <p:ext uri="{BB962C8B-B14F-4D97-AF65-F5344CB8AC3E}">
        <p14:creationId xmlns:p14="http://schemas.microsoft.com/office/powerpoint/2010/main" val="3176793061"/>
      </p:ext>
    </p:extLst>
  </p:cSld>
  <p:clrMapOvr>
    <a:masterClrMapping/>
  </p:clrMapOvr>
  <p:transition>
    <p:circl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ww\Desktop\НЕ УДАЛЯТЬ !\ФОТОГРАФИИ\фон презентаций\06.jpg"/>
          <p:cNvPicPr>
            <a:picLocks noChangeAspect="1" noChangeArrowheads="1"/>
          </p:cNvPicPr>
          <p:nvPr/>
        </p:nvPicPr>
        <p:blipFill>
          <a:blip r:embed="rId3" cstate="print"/>
          <a:srcRect b="485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6" name="Арельсин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-4572000" y="-1281113"/>
            <a:ext cx="18288000" cy="10287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493898"/>
      </p:ext>
    </p:extLst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ww\Desktop\НЕ УДАЛЯТЬ !\ФОТОГРАФИИ\фон презентаций\06.jpg"/>
          <p:cNvPicPr>
            <a:picLocks noChangeAspect="1" noChangeArrowheads="1"/>
          </p:cNvPicPr>
          <p:nvPr/>
        </p:nvPicPr>
        <p:blipFill>
          <a:blip r:embed="rId3" cstate="print"/>
          <a:srcRect b="4851"/>
          <a:stretch>
            <a:fillRect/>
          </a:stretch>
        </p:blipFill>
        <p:spPr bwMode="auto">
          <a:xfrm>
            <a:off x="-142908" y="0"/>
            <a:ext cx="9144000" cy="6858000"/>
          </a:xfrm>
          <a:prstGeom prst="rect">
            <a:avLst/>
          </a:prstGeom>
          <a:noFill/>
        </p:spPr>
      </p:pic>
      <p:graphicFrame>
        <p:nvGraphicFramePr>
          <p:cNvPr id="15" name="Таблица 14"/>
          <p:cNvGraphicFramePr>
            <a:graphicFrameLocks noGrp="1"/>
          </p:cNvGraphicFramePr>
          <p:nvPr/>
        </p:nvGraphicFramePr>
        <p:xfrm>
          <a:off x="1928794" y="1000108"/>
          <a:ext cx="6572296" cy="421484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74082"/>
                <a:gridCol w="2612066"/>
                <a:gridCol w="2612066"/>
                <a:gridCol w="674082"/>
              </a:tblGrid>
              <a:tr h="822408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925209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822408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822408">
                <a:tc gridSpan="2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822408">
                <a:tc gridSpan="2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6" name="Скругленный прямоугольник 15"/>
          <p:cNvSpPr/>
          <p:nvPr/>
        </p:nvSpPr>
        <p:spPr>
          <a:xfrm>
            <a:off x="2786050" y="1214422"/>
            <a:ext cx="2088000" cy="432048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Апельсин утонул.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7" name="Скругленный прямоугольник 16">
            <a:hlinkClick r:id="" action="ppaction://noaction">
              <a:snd r:embed="rId4" name="wind.wav"/>
            </a:hlinkClick>
          </p:cNvPr>
          <p:cNvSpPr/>
          <p:nvPr/>
        </p:nvSpPr>
        <p:spPr>
          <a:xfrm>
            <a:off x="2000232" y="1214422"/>
            <a:ext cx="432000" cy="432000"/>
          </a:xfrm>
          <a:prstGeom prst="roundRect">
            <a:avLst/>
          </a:prstGeom>
          <a:solidFill>
            <a:schemeClr val="bg1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5500694" y="1214422"/>
            <a:ext cx="2088000" cy="432048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Апельсин плавает.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9" name="Скругленный прямоугольник 18">
            <a:hlinkClick r:id="" action="ppaction://noaction">
              <a:snd r:embed="rId4" name="wind.wav"/>
            </a:hlinkClick>
          </p:cNvPr>
          <p:cNvSpPr/>
          <p:nvPr/>
        </p:nvSpPr>
        <p:spPr>
          <a:xfrm>
            <a:off x="8001024" y="1214422"/>
            <a:ext cx="432000" cy="432000"/>
          </a:xfrm>
          <a:prstGeom prst="roundRect">
            <a:avLst/>
          </a:prstGeom>
          <a:solidFill>
            <a:schemeClr val="bg1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>
              <a:solidFill>
                <a:schemeClr val="tx1"/>
              </a:solidFill>
            </a:endParaRPr>
          </a:p>
        </p:txBody>
      </p:sp>
      <p:pic>
        <p:nvPicPr>
          <p:cNvPr id="20" name="Рисунок 19" descr="galka001.png">
            <a:hlinkClick r:id="" action="ppaction://noaction">
              <a:snd r:embed="rId2" name="chimes.wav"/>
            </a:hlinkClick>
          </p:cNvPr>
          <p:cNvPicPr>
            <a:picLocks noChangeAspect="1"/>
          </p:cNvPicPr>
          <p:nvPr/>
        </p:nvPicPr>
        <p:blipFill>
          <a:blip r:embed="rId5" cstate="print">
            <a:duotone>
              <a:prstClr val="black"/>
              <a:schemeClr val="accent6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8001024" y="1214422"/>
            <a:ext cx="432000" cy="432000"/>
          </a:xfrm>
          <a:prstGeom prst="roundRect">
            <a:avLst/>
          </a:prstGeom>
          <a:ln>
            <a:solidFill>
              <a:schemeClr val="accent6">
                <a:lumMod val="75000"/>
              </a:schemeClr>
            </a:solidFill>
          </a:ln>
        </p:spPr>
      </p:pic>
      <p:sp>
        <p:nvSpPr>
          <p:cNvPr id="21" name="Скругленный прямоугольник 20">
            <a:hlinkClick r:id="" action="ppaction://noaction">
              <a:snd r:embed="rId4" name="wind.wav"/>
            </a:hlinkClick>
          </p:cNvPr>
          <p:cNvSpPr/>
          <p:nvPr/>
        </p:nvSpPr>
        <p:spPr>
          <a:xfrm>
            <a:off x="2071670" y="2143116"/>
            <a:ext cx="432000" cy="432000"/>
          </a:xfrm>
          <a:prstGeom prst="roundRect">
            <a:avLst/>
          </a:prstGeom>
          <a:solidFill>
            <a:schemeClr val="bg1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2786050" y="2143116"/>
            <a:ext cx="2088000" cy="432048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Апельсин утонул.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5500694" y="2143116"/>
            <a:ext cx="2088000" cy="432048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Апельсин плавает.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24" name="Рисунок 23" descr="galka001.png">
            <a:hlinkClick r:id="" action="ppaction://noaction">
              <a:snd r:embed="rId2" name="chimes.wav"/>
            </a:hlinkClick>
          </p:cNvPr>
          <p:cNvPicPr>
            <a:picLocks noChangeAspect="1"/>
          </p:cNvPicPr>
          <p:nvPr/>
        </p:nvPicPr>
        <p:blipFill>
          <a:blip r:embed="rId5" cstate="print">
            <a:duotone>
              <a:prstClr val="black"/>
              <a:schemeClr val="accent6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2071670" y="2143116"/>
            <a:ext cx="432000" cy="432000"/>
          </a:xfrm>
          <a:prstGeom prst="roundRect">
            <a:avLst/>
          </a:prstGeom>
          <a:ln>
            <a:solidFill>
              <a:schemeClr val="accent6">
                <a:lumMod val="75000"/>
              </a:schemeClr>
            </a:solidFill>
          </a:ln>
        </p:spPr>
      </p:pic>
      <p:sp>
        <p:nvSpPr>
          <p:cNvPr id="25" name="Скругленный прямоугольник 24">
            <a:hlinkClick r:id="" action="ppaction://noaction">
              <a:snd r:embed="rId4" name="wind.wav"/>
            </a:hlinkClick>
          </p:cNvPr>
          <p:cNvSpPr/>
          <p:nvPr/>
        </p:nvSpPr>
        <p:spPr>
          <a:xfrm>
            <a:off x="7929586" y="2071678"/>
            <a:ext cx="432000" cy="432000"/>
          </a:xfrm>
          <a:prstGeom prst="roundRect">
            <a:avLst/>
          </a:prstGeom>
          <a:solidFill>
            <a:schemeClr val="bg1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2786050" y="2928934"/>
            <a:ext cx="2088000" cy="432048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 Кожура плавает.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5500694" y="2928934"/>
            <a:ext cx="2088000" cy="432048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 Кожура утонула.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28" name="Скругленный прямоугольник 27">
            <a:hlinkClick r:id="" action="ppaction://noaction">
              <a:snd r:embed="rId4" name="wind.wav"/>
            </a:hlinkClick>
          </p:cNvPr>
          <p:cNvSpPr/>
          <p:nvPr/>
        </p:nvSpPr>
        <p:spPr>
          <a:xfrm>
            <a:off x="7929586" y="2857496"/>
            <a:ext cx="432000" cy="432000"/>
          </a:xfrm>
          <a:prstGeom prst="roundRect">
            <a:avLst/>
          </a:prstGeom>
          <a:solidFill>
            <a:schemeClr val="bg1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29" name="Скругленный прямоугольник 28">
            <a:hlinkClick r:id="" action="ppaction://noaction">
              <a:snd r:embed="rId4" name="wind.wav"/>
            </a:hlinkClick>
          </p:cNvPr>
          <p:cNvSpPr/>
          <p:nvPr/>
        </p:nvSpPr>
        <p:spPr>
          <a:xfrm>
            <a:off x="2071670" y="2928934"/>
            <a:ext cx="432000" cy="432000"/>
          </a:xfrm>
          <a:prstGeom prst="roundRect">
            <a:avLst/>
          </a:prstGeom>
          <a:solidFill>
            <a:schemeClr val="bg1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>
              <a:solidFill>
                <a:schemeClr val="tx1"/>
              </a:solidFill>
            </a:endParaRPr>
          </a:p>
        </p:txBody>
      </p:sp>
      <p:pic>
        <p:nvPicPr>
          <p:cNvPr id="30" name="Рисунок 29" descr="galka001.png">
            <a:hlinkClick r:id="" action="ppaction://noaction">
              <a:snd r:embed="rId2" name="chimes.wav"/>
            </a:hlinkClick>
          </p:cNvPr>
          <p:cNvPicPr>
            <a:picLocks noChangeAspect="1"/>
          </p:cNvPicPr>
          <p:nvPr/>
        </p:nvPicPr>
        <p:blipFill>
          <a:blip r:embed="rId5" cstate="print">
            <a:duotone>
              <a:prstClr val="black"/>
              <a:schemeClr val="accent6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2071670" y="2928934"/>
            <a:ext cx="432000" cy="432000"/>
          </a:xfrm>
          <a:prstGeom prst="roundRect">
            <a:avLst/>
          </a:prstGeom>
          <a:ln>
            <a:solidFill>
              <a:schemeClr val="accent6">
                <a:lumMod val="75000"/>
              </a:schemeClr>
            </a:solidFill>
          </a:ln>
        </p:spPr>
      </p:pic>
      <p:sp>
        <p:nvSpPr>
          <p:cNvPr id="31" name="Скругленный прямоугольник 30"/>
          <p:cNvSpPr/>
          <p:nvPr/>
        </p:nvSpPr>
        <p:spPr>
          <a:xfrm>
            <a:off x="2214546" y="3714752"/>
            <a:ext cx="2643206" cy="432048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 Кожура апельсина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5500694" y="3714752"/>
            <a:ext cx="2643206" cy="432048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 пористая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2143108" y="4572008"/>
            <a:ext cx="2643206" cy="432048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Поры заполнены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5500694" y="4572008"/>
            <a:ext cx="2643206" cy="432048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 воздухом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248276" y="5649731"/>
            <a:ext cx="75956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471A1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Вывод: апельсин в кожуре не тонет</a:t>
            </a:r>
            <a:endParaRPr lang="ru-RU" sz="3600" b="1" dirty="0">
              <a:solidFill>
                <a:srgbClr val="471A1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7618915"/>
      </p:ext>
    </p:extLst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5" grpId="0" animBg="1"/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ww\Desktop\НЕ УДАЛЯТЬ !\ФОТОГРАФИИ\фон презентаций\06.jpg"/>
          <p:cNvPicPr>
            <a:picLocks noChangeAspect="1" noChangeArrowheads="1"/>
          </p:cNvPicPr>
          <p:nvPr/>
        </p:nvPicPr>
        <p:blipFill>
          <a:blip r:embed="rId3" cstate="print"/>
          <a:srcRect b="485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8" name="Крылья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493898"/>
      </p:ext>
    </p:extLst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920</TotalTime>
  <Words>63</Words>
  <Application>Microsoft Office PowerPoint</Application>
  <PresentationFormat>Экран (4:3)</PresentationFormat>
  <Paragraphs>16</Paragraphs>
  <Slides>4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Развитие  функциональной грамотности  учащихся  начальной школы</dc:title>
  <dc:creator>я</dc:creator>
  <cp:lastModifiedBy>Лена</cp:lastModifiedBy>
  <cp:revision>110</cp:revision>
  <dcterms:created xsi:type="dcterms:W3CDTF">2013-03-25T13:50:52Z</dcterms:created>
  <dcterms:modified xsi:type="dcterms:W3CDTF">2024-05-01T06:03:50Z</dcterms:modified>
</cp:coreProperties>
</file>