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85" r:id="rId3"/>
    <p:sldId id="286" r:id="rId4"/>
    <p:sldId id="262" r:id="rId5"/>
    <p:sldId id="281" r:id="rId6"/>
    <p:sldId id="288" r:id="rId7"/>
    <p:sldId id="270" r:id="rId8"/>
    <p:sldId id="271" r:id="rId9"/>
    <p:sldId id="264" r:id="rId10"/>
    <p:sldId id="265" r:id="rId11"/>
    <p:sldId id="289" r:id="rId12"/>
    <p:sldId id="266" r:id="rId13"/>
    <p:sldId id="267" r:id="rId14"/>
    <p:sldId id="273" r:id="rId15"/>
    <p:sldId id="272" r:id="rId16"/>
    <p:sldId id="284" r:id="rId17"/>
    <p:sldId id="290" r:id="rId18"/>
    <p:sldId id="291" r:id="rId19"/>
    <p:sldId id="268" r:id="rId20"/>
    <p:sldId id="292" r:id="rId21"/>
    <p:sldId id="293" r:id="rId22"/>
    <p:sldId id="294" r:id="rId23"/>
    <p:sldId id="269" r:id="rId24"/>
    <p:sldId id="287" r:id="rId25"/>
    <p:sldId id="257" r:id="rId26"/>
    <p:sldId id="279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0099"/>
    <a:srgbClr val="0033CC"/>
    <a:srgbClr val="FFFF99"/>
    <a:srgbClr val="FF000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67" autoAdjust="0"/>
    <p:restoredTop sz="94660"/>
  </p:normalViewPr>
  <p:slideViewPr>
    <p:cSldViewPr>
      <p:cViewPr>
        <p:scale>
          <a:sx n="94" d="100"/>
          <a:sy n="94" d="100"/>
        </p:scale>
        <p:origin x="-648" y="10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319AEA6-3124-499B-BF0F-CFB2ABF5CD18}" type="datetimeFigureOut">
              <a:rPr lang="ru-RU"/>
              <a:pPr>
                <a:defRPr/>
              </a:pPr>
              <a:t>12.03.2015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24A11A4-C2C2-463B-97ED-70AAD901AC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56617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40DA61-220E-4419-A425-95C9B76F03E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Очередной этап эстафеты огня XXII зимних Олимпийских игр 2014 года завершился в Ярославле после того, как последний факелоносец в этом городе, первая в мире женщина-космонавт Валентина Терешкова зажгла чашу олимпийского огня.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22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7B24CA-8FDC-4450-A139-9D2B70F2C241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Космос захватывает воображение, притягивает множеством неизведанных уголков, кажется полным загадок и тайн. Давайте познакомимся с детскими книгами о космосе.</a:t>
            </a:r>
          </a:p>
          <a:p>
            <a:r>
              <a:rPr lang="ru-RU" smtClean="0"/>
              <a:t> Но как открыть для себя безграничную вселенную: звезды, к которым нельзя подойти поближе и которые не повертеть в руках, целые галактики, которые сложно вообразить?.. Ученые пишут монографии о квазарах и физических свойствах черных дыр, и от терминологии голова может пойти кругом даже у взрослого. А сколько вопросов возникает у детей! Почему одни звезды сияют ярче других? Что на другой стороне Луны? Можно ли улететь далеко-далеко и побывать на всех планетах? Для этого нужно читать книги о космосе.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7E1294-DD1D-4108-9793-9A096A4AB31A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1945 году семья Терешковых переезжает в Ярославль к родственникам. Там Валентина Владимировна учится в школе № 32, а по окончании ее поступает на работу на Ярославский шинный завод. В 1955 г. В. В. Терешкова переходит работать на комбинат технических тканей “Красный Перекоп”. Все это время Валентина Владимировна не забывает об учебе и в 1956 году она поступает в Ярославский заочный техникум легкой промышленности. Являясь натурой деятельной и энергичной В.В. Терешкова активно занимается общественной работой и в 1960 г. она возглавила комсомольскую организацию комбината “Красный Перекоп”. 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EC7916-41EB-420C-8EC5-8F1ABF1F3A8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Все свое свободное время В.В. Терешкова посвящает парашютному спорту, находившемуся в те годы на пике популярности у советской молодежи. Занятия в аэроклубе научили девушку быть сильной и мужественной, уметь владеть собой в любой экстремальной ситуации. 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258D2D-392F-4E9A-93DB-447A07B741F9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Из сотен кандидатур были выбраны пятеро: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Жанна Ёркина, Татьяна Кузнецова, Валентина Пономарёва,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Ирина Соловьёва и Валентина Терешкова.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Сразу после принятия в отряд космонавтов Валентину Терешкову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призвали на срочную воинскую службу в звании рядовых.</a:t>
            </a:r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BAF75A-6A95-45FB-956D-ED63D344E5A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16 июня 1963 года в радиоэфире появился позывной "Чайка", так Валентина Терешкова опознавалась из космоса в течении трех суток. До этого дня мир знал лишь девять человек, которые посетили космическую орбиту земли. </a:t>
            </a:r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1E46F7-560E-47A3-9B9E-C2BAD8A05B5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Все газеты и радио мира на перебой сообщали, что десятым человеком в космосе стала первая женщина. Западные газеты Валентину Терешкову стали называть "Мисс Вселенная", именно с заглавных букв оба слова, потому что в этом наименовании было больше смысла. </a:t>
            </a:r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009829-61A4-45D7-9526-7667236579A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Всё благополучие, награды и улыбка Валентины Терешковой поддерживал миф, что советские космонавты самые крепкие и сильные представители Советского Союза. Немногие знали, что полеты на первых экземплярах кораблей "Восток" были настолько тяжелыми, что сам Юрий Гагарин после полета приходил в форму почти месяц. 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r>
              <a:rPr lang="ru-RU" smtClean="0"/>
              <a:t>Корабль серии "Восток" — это тесная банка, где космонавт проводил десятки часов без особых возможностей для движения даже руками и ногами, не говоря уже об свободном перемещении. </a:t>
            </a:r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F64B32-0AB1-4260-8063-1BB9FC6D153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Не многие граждане в СССР тогда знали, что после полета в космосе уровень кальция в организме мужчины резко падает и восстанавливался он за две недели, а у женщины почти месяц, после приземления. Кости космонавтов истончались и становились хрупкими. А радиационное излучение солнца, от которого нас защищает атмосфера планеты, легко пронизывало корпус корабля и облучало космонавта. </a:t>
            </a:r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0C409B-1A89-49F4-981D-8EE8309A7674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2A0544-CBB7-4C37-8188-3497774627E9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7F855-EB73-41B7-9B1E-301146521D67}" type="datetimeFigureOut">
              <a:rPr lang="ru-RU"/>
              <a:pPr>
                <a:defRPr/>
              </a:pPr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E760-D5D8-4EF7-AE74-88251B628E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98B1C-D228-43C9-8479-89FCB87AB478}" type="datetimeFigureOut">
              <a:rPr lang="ru-RU"/>
              <a:pPr>
                <a:defRPr/>
              </a:pPr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6F307-AE3D-4071-AE46-CE61F8D1E3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7BB05-9100-4893-A974-A5A9B325BEB9}" type="datetimeFigureOut">
              <a:rPr lang="ru-RU"/>
              <a:pPr>
                <a:defRPr/>
              </a:pPr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7F905-FDE7-4660-B17D-3549E0B71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A3831-EDCC-43A7-B571-69307AB967EB}" type="datetimeFigureOut">
              <a:rPr lang="ru-RU"/>
              <a:pPr>
                <a:defRPr/>
              </a:pPr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1F82B-C264-4F63-B3FD-E686ABF0C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17C7F-A1F4-49B4-A31B-289190D88248}" type="datetimeFigureOut">
              <a:rPr lang="ru-RU"/>
              <a:pPr>
                <a:defRPr/>
              </a:pPr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471BB-F4C4-489C-9B3A-A4702CCC33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9C896-635F-435B-A41D-81FF5CC2C80B}" type="datetimeFigureOut">
              <a:rPr lang="ru-RU"/>
              <a:pPr>
                <a:defRPr/>
              </a:pPr>
              <a:t>12.03.2015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F123D-D9B3-4C2B-92CE-702C4DD921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85514-4AF5-4C80-9FE4-8328F3371174}" type="datetimeFigureOut">
              <a:rPr lang="ru-RU"/>
              <a:pPr>
                <a:defRPr/>
              </a:pPr>
              <a:t>12.03.2015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C115D-FD4C-464C-B56F-98C9400AA8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B6FEA-9D98-4CE8-B623-7D769E3C0A0E}" type="datetimeFigureOut">
              <a:rPr lang="ru-RU"/>
              <a:pPr>
                <a:defRPr/>
              </a:pPr>
              <a:t>12.03.2015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49B5A-DDD5-4DCF-ACBA-5F388DB6C8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1345A-2DD9-4109-8A07-B065BBCA0285}" type="datetimeFigureOut">
              <a:rPr lang="ru-RU"/>
              <a:pPr>
                <a:defRPr/>
              </a:pPr>
              <a:t>12.03.2015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474AC-489D-48D7-9E8B-9CB1CD51B1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9292F-5E83-475B-8E05-12C2F7C36551}" type="datetimeFigureOut">
              <a:rPr lang="ru-RU"/>
              <a:pPr>
                <a:defRPr/>
              </a:pPr>
              <a:t>12.03.2015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DC5A9-8F95-4C3D-92A5-2376C97E15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FA79F-D85A-40E0-A5A1-E008F65D3B24}" type="datetimeFigureOut">
              <a:rPr lang="ru-RU"/>
              <a:pPr>
                <a:defRPr/>
              </a:pPr>
              <a:t>12.03.2015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DCEF4-5AAC-4059-8A1E-A12F0D822F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C81BA1E-0848-40A7-83B7-7FD6A6E05A0B}" type="datetimeFigureOut">
              <a:rPr lang="ru-RU"/>
              <a:pPr>
                <a:defRPr/>
              </a:pPr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AFD750-B385-4F40-9F46-D7AE3314A2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ransition spd="med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psearch&amp;fp=1&amp;uinfo=ww-1423-wh-805-fw-1198-fh-598-pd-1&amp;p=1&amp;text=%D1%82%D0%B5%D1%80%D0%B5%D1%88%D0%BA%D0%BE%D0%B2%D0%B0%20%D0%B7%D0%B0%D0%B6%D0%B8%D0%B3%D0%B0%D0%B5%D1%82%20%D0%BE%D0%BB%D0%B8%D0%BC%D0%BF%D0%B8%D0%B9%D1%81%D0%BA%D0%B8%D0%B9%20%D0%BE%D0%B3%D0%BE%D0%BD%D1%8C&amp;pos=33&amp;lr=11231&amp;rpt=simage&amp;img_url=http://www.kp.ru/f/12/image/98/30/5913098.jp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Relationship Id="rId9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rast.ru/menu/almanah-zero/proza/%D1%82%D0%B5%D1%80%D0%B5%D1%88%D0%BA%D0%BE%D0%B2%D0%B0.html" TargetMode="External"/><Relationship Id="rId3" Type="http://schemas.openxmlformats.org/officeDocument/2006/relationships/hyperlink" Target="http://static.freepik.com/free-photo/3d-globe-vector-icon-earth-globe-vector-ai-adobe-photoshop-illustrator-globe-ai-design-blue-marbel-vector-ai-illustrator_11-37534.jpg" TargetMode="External"/><Relationship Id="rId7" Type="http://schemas.openxmlformats.org/officeDocument/2006/relationships/hyperlink" Target="http://ria.ru/gagarin_mm/20110306/341793388_4.html" TargetMode="External"/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kp.ru/online/news/1565152/" TargetMode="External"/><Relationship Id="rId5" Type="http://schemas.openxmlformats.org/officeDocument/2006/relationships/hyperlink" Target="http://the100.ru/images/womens/id946/3311-tereshkova.jpg" TargetMode="External"/><Relationship Id="rId4" Type="http://schemas.openxmlformats.org/officeDocument/2006/relationships/hyperlink" Target="http://static.freepik.com/free-photo/blue-map-shading_35-35938.jpg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6"/>
          <p:cNvSpPr>
            <a:spLocks noGrp="1"/>
          </p:cNvSpPr>
          <p:nvPr>
            <p:ph type="ctrTitle" idx="4294967295"/>
          </p:nvPr>
        </p:nvSpPr>
        <p:spPr>
          <a:xfrm>
            <a:off x="1766888" y="1484313"/>
            <a:ext cx="7377112" cy="1008062"/>
          </a:xfrm>
        </p:spPr>
        <p:txBody>
          <a:bodyPr/>
          <a:lstStyle/>
          <a:p>
            <a:pPr algn="l" eaLnBrk="1" hangingPunct="1"/>
            <a:r>
              <a:rPr lang="ru-RU" sz="2000" smtClean="0"/>
              <a:t>Презентация для классного часа во 2-4 кл. в честь 50-летия полета в космос первой женщины – космонавта Валентины Терешковой</a:t>
            </a: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500563" y="4868863"/>
            <a:ext cx="4643437" cy="1989137"/>
          </a:xfrm>
          <a:prstGeom prst="roundRect">
            <a:avLst>
              <a:gd name="adj" fmla="val 1782"/>
            </a:avLst>
          </a:prstGeom>
        </p:spPr>
        <p:txBody>
          <a:bodyPr/>
          <a:lstStyle/>
          <a:p>
            <a:pPr marL="0" indent="0"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ru-RU" sz="2000" b="1" i="1" dirty="0" smtClean="0">
                <a:solidFill>
                  <a:srgbClr val="FF0000"/>
                </a:solidFill>
                <a:cs typeface="Times New Roman" pitchFamily="18" charset="0"/>
              </a:rPr>
              <a:t>Сухарева Светлана Владимировна,</a:t>
            </a:r>
            <a:r>
              <a:rPr lang="ru-RU" sz="2000" i="1" dirty="0" smtClean="0">
                <a:cs typeface="Times New Roman" pitchFamily="18" charset="0"/>
              </a:rPr>
              <a:t> учитель начальных классов, </a:t>
            </a:r>
          </a:p>
          <a:p>
            <a:pPr marL="0" indent="0"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ru-RU" sz="2000" i="1" dirty="0" smtClean="0">
                <a:cs typeface="Times New Roman" pitchFamily="18" charset="0"/>
              </a:rPr>
              <a:t>МБОУ «СОШ №12», г. Ноябрьск</a:t>
            </a:r>
          </a:p>
          <a:p>
            <a:pPr marL="0" indent="0"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ru-RU" sz="2000" i="1" dirty="0" smtClean="0">
                <a:cs typeface="Times New Roman" pitchFamily="18" charset="0"/>
              </a:rPr>
              <a:t>высшая квалификационная категория</a:t>
            </a:r>
          </a:p>
        </p:txBody>
      </p:sp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>
            <a:off x="2195513" y="2636838"/>
            <a:ext cx="6840537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rgbClr val="C0C0C0">
                      <a:alpha val="50000"/>
                    </a:srgbClr>
                  </a:outerShdw>
                </a:effectLst>
                <a:latin typeface="Impact"/>
              </a:rPr>
              <a:t>В. В. Терешкова</a:t>
            </a:r>
          </a:p>
          <a:p>
            <a:pPr algn="ctr"/>
            <a:r>
              <a:rPr lang="ru-RU" sz="20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rgbClr val="C0C0C0">
                      <a:alpha val="50000"/>
                    </a:srgbClr>
                  </a:outerShdw>
                </a:effectLst>
                <a:latin typeface="Impact"/>
              </a:rPr>
              <a:t>"А какой след оставишь ты на Земле?"</a:t>
            </a:r>
          </a:p>
        </p:txBody>
      </p:sp>
      <p:sp>
        <p:nvSpPr>
          <p:cNvPr id="14340" name="WordArt 5"/>
          <p:cNvSpPr>
            <a:spLocks noChangeArrowheads="1" noChangeShapeType="1" noTextEdit="1"/>
          </p:cNvSpPr>
          <p:nvPr/>
        </p:nvSpPr>
        <p:spPr bwMode="auto">
          <a:xfrm>
            <a:off x="2195513" y="765175"/>
            <a:ext cx="6588125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Book Antiqua"/>
              </a:rPr>
              <a:t>"Россия начинается с тебя"</a:t>
            </a:r>
          </a:p>
        </p:txBody>
      </p:sp>
      <p:sp>
        <p:nvSpPr>
          <p:cNvPr id="14343" name="Rectangle 7"/>
          <p:cNvSpPr>
            <a:spLocks/>
          </p:cNvSpPr>
          <p:nvPr/>
        </p:nvSpPr>
        <p:spPr bwMode="auto">
          <a:xfrm>
            <a:off x="2195513" y="188913"/>
            <a:ext cx="6948487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5038" y="908050"/>
            <a:ext cx="8029575" cy="452120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60350"/>
            <a:ext cx="3265487" cy="374332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8674" name="Прямоугольник 3"/>
          <p:cNvSpPr>
            <a:spLocks noChangeArrowheads="1"/>
          </p:cNvSpPr>
          <p:nvPr/>
        </p:nvSpPr>
        <p:spPr bwMode="auto">
          <a:xfrm>
            <a:off x="5435600" y="404813"/>
            <a:ext cx="2592388" cy="434975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 </a:t>
            </a:r>
            <a:r>
              <a:rPr lang="ru-RU" sz="2000" b="1">
                <a:latin typeface="Times New Roman" pitchFamily="18" charset="0"/>
              </a:rPr>
              <a:t>Перед стартом!</a:t>
            </a:r>
          </a:p>
        </p:txBody>
      </p:sp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981075"/>
            <a:ext cx="2717800" cy="3887788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213" y="3860800"/>
            <a:ext cx="4679950" cy="2903538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2112963"/>
            <a:ext cx="6624637" cy="434340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9698" name="Прямоугольник 1"/>
          <p:cNvSpPr>
            <a:spLocks noChangeArrowheads="1"/>
          </p:cNvSpPr>
          <p:nvPr/>
        </p:nvSpPr>
        <p:spPr bwMode="auto">
          <a:xfrm>
            <a:off x="395288" y="404813"/>
            <a:ext cx="7632700" cy="1503362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Свой космический полёт (первый в мире полёт женщины-космонавта) Валентина Терешкова совершила 16 июня 1963 года на космическом корабле Восток-6, он продолжался почти трое суток. </a:t>
            </a:r>
          </a:p>
          <a:p>
            <a:r>
              <a:rPr lang="ru-RU">
                <a:latin typeface="Times New Roman" pitchFamily="18" charset="0"/>
              </a:rPr>
              <a:t>Одновременно на орбите находился космический корабль Восток-5, пилотируемый космонавтом Валерием Быковским.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0"/>
            <a:ext cx="6769100" cy="492125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1746" name="Прямоугольник 1"/>
          <p:cNvSpPr>
            <a:spLocks noChangeArrowheads="1"/>
          </p:cNvSpPr>
          <p:nvPr/>
        </p:nvSpPr>
        <p:spPr bwMode="auto">
          <a:xfrm>
            <a:off x="2411413" y="4508500"/>
            <a:ext cx="6516687" cy="1778000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В день первого полёта в космос Валентина Терешкова сказала родным, что уезжает на соревнования парашютистов, о полёте они узнали из новостей по радио.</a:t>
            </a:r>
          </a:p>
          <a:p>
            <a:endParaRPr lang="ru-RU">
              <a:latin typeface="Times New Roman" pitchFamily="18" charset="0"/>
            </a:endParaRPr>
          </a:p>
          <a:p>
            <a:r>
              <a:rPr lang="ru-RU">
                <a:latin typeface="Times New Roman" pitchFamily="18" charset="0"/>
              </a:rPr>
              <a:t>Спускаемый аппарат «Восток-6» благополучно приземлился в Алтайском крае.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3" descr="1814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1938" y="133350"/>
            <a:ext cx="6110287" cy="4735513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3794" name="Picture 4" descr="8501763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70500" y="1341438"/>
            <a:ext cx="3333750" cy="3600450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3795" name="Прямоугольник 1"/>
          <p:cNvSpPr>
            <a:spLocks noChangeArrowheads="1"/>
          </p:cNvSpPr>
          <p:nvPr/>
        </p:nvSpPr>
        <p:spPr bwMode="auto">
          <a:xfrm>
            <a:off x="1258888" y="4581525"/>
            <a:ext cx="7615237" cy="1477963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При катапультировании Терешкова ударилась головой о шлем - приземлилась с большущим синяком на щеке и виске. Валентина была почти в бессознательном состоянии. Ее срочно переправили в госпиталь в Москву. Лишь к вечеру светила отечественной медицины сообщили, что жизнь и здоровье Терешковой вне опасности. 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http://the100.ru/images/womens/id946/3311-tereshkov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260350"/>
            <a:ext cx="3649663" cy="5300663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5842" name="Прямоугольник 2"/>
          <p:cNvSpPr>
            <a:spLocks noChangeArrowheads="1"/>
          </p:cNvSpPr>
          <p:nvPr/>
        </p:nvSpPr>
        <p:spPr bwMode="auto">
          <a:xfrm>
            <a:off x="2339975" y="5013325"/>
            <a:ext cx="5832475" cy="1503363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Провести время в полете — это лишь основная, публичная цель, но существует послеполетная цель, когда космонавт должен восстановиться после невесомого пространства космоса и его вредного влияния на человека. </a:t>
            </a:r>
          </a:p>
        </p:txBody>
      </p:sp>
      <p:sp>
        <p:nvSpPr>
          <p:cNvPr id="35843" name="Прямоугольник 1"/>
          <p:cNvSpPr>
            <a:spLocks noChangeArrowheads="1"/>
          </p:cNvSpPr>
          <p:nvPr/>
        </p:nvSpPr>
        <p:spPr bwMode="auto">
          <a:xfrm>
            <a:off x="5651500" y="2492375"/>
            <a:ext cx="3240088" cy="2327275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Позывной Терешковой на время полёта — </a:t>
            </a:r>
            <a:r>
              <a:rPr lang="ru-RU" b="1">
                <a:solidFill>
                  <a:schemeClr val="hlink"/>
                </a:solidFill>
                <a:latin typeface="Times New Roman" pitchFamily="18" charset="0"/>
              </a:rPr>
              <a:t>«Чайка»;</a:t>
            </a:r>
            <a:r>
              <a:rPr lang="ru-RU">
                <a:latin typeface="Times New Roman" pitchFamily="18" charset="0"/>
              </a:rPr>
              <a:t> фраза, которую она произнесла перед стартом: «Эй! Небо, сними шляпу!» стал знамениты и положены в основу многих стихов и песен.</a:t>
            </a:r>
          </a:p>
        </p:txBody>
      </p:sp>
      <p:sp>
        <p:nvSpPr>
          <p:cNvPr id="35844" name="Прямоугольник 1"/>
          <p:cNvSpPr>
            <a:spLocks noChangeArrowheads="1"/>
          </p:cNvSpPr>
          <p:nvPr/>
        </p:nvSpPr>
        <p:spPr bwMode="auto">
          <a:xfrm>
            <a:off x="4716463" y="549275"/>
            <a:ext cx="3816350" cy="1778000"/>
          </a:xfrm>
          <a:prstGeom prst="rect">
            <a:avLst/>
          </a:prstGeom>
          <a:solidFill>
            <a:srgbClr val="FFFF99"/>
          </a:solidFill>
          <a:ln w="38100" algn="ctr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Является единственной женщиной Земли, совершившей одиночный космический полёт. Все последующие женщины-космонавты летали в космос только в составе экипажей.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014413"/>
            <a:ext cx="5545138" cy="3586162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7890" name="Прямоугольник 2"/>
          <p:cNvSpPr>
            <a:spLocks noChangeArrowheads="1"/>
          </p:cNvSpPr>
          <p:nvPr/>
        </p:nvSpPr>
        <p:spPr bwMode="auto">
          <a:xfrm>
            <a:off x="1547813" y="4365625"/>
            <a:ext cx="4608512" cy="1958975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Ликует древний город мой.</a:t>
            </a:r>
          </a:p>
          <a:p>
            <a:r>
              <a:rPr lang="ru-RU" sz="2000" b="1"/>
              <a:t> Страна ликует. Вся Европа,</a:t>
            </a:r>
          </a:p>
          <a:p>
            <a:r>
              <a:rPr lang="ru-RU" sz="2000" b="1"/>
              <a:t> Весь мир отвагой восхищен</a:t>
            </a:r>
          </a:p>
          <a:p>
            <a:r>
              <a:rPr lang="ru-RU" sz="2000" b="1"/>
              <a:t> Простой девчонки с «Перекопа»</a:t>
            </a:r>
          </a:p>
          <a:p>
            <a:r>
              <a:rPr lang="ru-RU" sz="2000" b="1"/>
              <a:t> И героини всех времен!.. </a:t>
            </a:r>
          </a:p>
          <a:p>
            <a:r>
              <a:rPr lang="ru-RU" sz="2000" b="1"/>
              <a:t>          (А. Иванов)</a:t>
            </a:r>
          </a:p>
        </p:txBody>
      </p:sp>
      <p:sp>
        <p:nvSpPr>
          <p:cNvPr id="37891" name="WordArt 7"/>
          <p:cNvSpPr>
            <a:spLocks noChangeArrowheads="1" noChangeShapeType="1" noTextEdit="1"/>
          </p:cNvSpPr>
          <p:nvPr/>
        </p:nvSpPr>
        <p:spPr bwMode="auto">
          <a:xfrm>
            <a:off x="1979613" y="0"/>
            <a:ext cx="6769100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Bookman Old Style"/>
              </a:rPr>
              <a:t>«Эй! Небо, сними шляпу!»</a:t>
            </a:r>
          </a:p>
        </p:txBody>
      </p:sp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2276475"/>
            <a:ext cx="3886200" cy="2436813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398463"/>
            <a:ext cx="5219700" cy="288607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891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3141663"/>
            <a:ext cx="5895975" cy="351472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765175"/>
            <a:ext cx="3859213" cy="2646363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765175"/>
            <a:ext cx="3744912" cy="2859088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9938" name="Прямоугольник 1"/>
          <p:cNvSpPr>
            <a:spLocks noChangeArrowheads="1"/>
          </p:cNvSpPr>
          <p:nvPr/>
        </p:nvSpPr>
        <p:spPr bwMode="auto">
          <a:xfrm>
            <a:off x="719138" y="188913"/>
            <a:ext cx="8424862" cy="42545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   </a:t>
            </a:r>
            <a:r>
              <a:rPr lang="ru-RU" sz="2000" b="1">
                <a:latin typeface="Times New Roman" pitchFamily="18" charset="0"/>
              </a:rPr>
              <a:t>Памятные места в честь полёта первой женщины космонавта</a:t>
            </a: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836613"/>
            <a:ext cx="2641600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Прямоугольник 2"/>
          <p:cNvSpPr>
            <a:spLocks noChangeArrowheads="1"/>
          </p:cNvSpPr>
          <p:nvPr/>
        </p:nvSpPr>
        <p:spPr bwMode="auto">
          <a:xfrm>
            <a:off x="5292725" y="3563938"/>
            <a:ext cx="3095625" cy="944562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onsolas" pitchFamily="49" charset="0"/>
              </a:rPr>
              <a:t>Памятник Валентине Терешковой на аллее Космонавтов в Москве</a:t>
            </a:r>
            <a:endParaRPr lang="ru-RU" b="1">
              <a:latin typeface="Times New Roman" pitchFamily="18" charset="0"/>
            </a:endParaRPr>
          </a:p>
        </p:txBody>
      </p:sp>
      <p:sp>
        <p:nvSpPr>
          <p:cNvPr id="39941" name="Прямоугольник 5"/>
          <p:cNvSpPr>
            <a:spLocks noChangeArrowheads="1"/>
          </p:cNvSpPr>
          <p:nvPr/>
        </p:nvSpPr>
        <p:spPr bwMode="auto">
          <a:xfrm>
            <a:off x="2051050" y="908050"/>
            <a:ext cx="3097213" cy="669925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Памятный знак на месте приземления</a:t>
            </a:r>
            <a:r>
              <a:rPr lang="ru-RU">
                <a:latin typeface="Consolas" pitchFamily="49" charset="0"/>
              </a:rPr>
              <a:t> </a:t>
            </a:r>
            <a:endParaRPr lang="ru-RU">
              <a:latin typeface="Times New Roman" pitchFamily="18" charset="0"/>
            </a:endParaRPr>
          </a:p>
        </p:txBody>
      </p:sp>
      <p:pic>
        <p:nvPicPr>
          <p:cNvPr id="3994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5513" y="3933825"/>
            <a:ext cx="2663825" cy="2924175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9943" name="Прямоугольник 6"/>
          <p:cNvSpPr>
            <a:spLocks noChangeArrowheads="1"/>
          </p:cNvSpPr>
          <p:nvPr/>
        </p:nvSpPr>
        <p:spPr bwMode="auto">
          <a:xfrm>
            <a:off x="4356100" y="5949950"/>
            <a:ext cx="3960813" cy="669925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г. Ярославль, мемориальная доска на улице Терешковой</a:t>
            </a:r>
            <a:r>
              <a:rPr lang="ru-RU">
                <a:latin typeface="Consolas" pitchFamily="49" charset="0"/>
              </a:rPr>
              <a:t> </a:t>
            </a:r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81300"/>
            <a:ext cx="2681288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Прямоугольник 1"/>
          <p:cNvSpPr>
            <a:spLocks noChangeArrowheads="1"/>
          </p:cNvSpPr>
          <p:nvPr/>
        </p:nvSpPr>
        <p:spPr bwMode="auto">
          <a:xfrm>
            <a:off x="2700338" y="123825"/>
            <a:ext cx="6300787" cy="9144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rgbClr val="000000"/>
                </a:solidFill>
                <a:latin typeface="Times New Roman" pitchFamily="18" charset="0"/>
              </a:rPr>
              <a:t>По итогам классного часа  ребята решили принять участие в</a:t>
            </a:r>
          </a:p>
          <a:p>
            <a:r>
              <a:rPr lang="ru-RU" sz="16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>
                <a:solidFill>
                  <a:srgbClr val="000000"/>
                </a:solidFill>
                <a:latin typeface="Times New Roman" pitchFamily="18" charset="0"/>
              </a:rPr>
              <a:t>конкурсе научно-технических и художественных проектов по космонавтике </a:t>
            </a:r>
            <a:r>
              <a:rPr lang="ru-RU" b="1" i="1">
                <a:solidFill>
                  <a:srgbClr val="000000"/>
                </a:solidFill>
                <a:latin typeface="Times New Roman" pitchFamily="18" charset="0"/>
              </a:rPr>
              <a:t>«Звездная эстафета» 2013 год г.Москва</a:t>
            </a:r>
            <a:endParaRPr lang="ru-RU">
              <a:latin typeface="Times New Roman" pitchFamily="18" charset="0"/>
            </a:endParaRP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60350"/>
            <a:ext cx="216058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1413" y="1557338"/>
            <a:ext cx="3017837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7538" y="2852738"/>
            <a:ext cx="2889250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32588" y="1268413"/>
            <a:ext cx="2681287" cy="375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2"/>
          <p:cNvSpPr>
            <a:spLocks noChangeArrowheads="1"/>
          </p:cNvSpPr>
          <p:nvPr/>
        </p:nvSpPr>
        <p:spPr bwMode="auto">
          <a:xfrm>
            <a:off x="5148263" y="549275"/>
            <a:ext cx="3744912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000000"/>
                </a:solidFill>
                <a:latin typeface="TimesNewRomanPS-BoldItalicMT"/>
              </a:rPr>
              <a:t>«Каким будет будущее - зависит от каждого из</a:t>
            </a:r>
          </a:p>
          <a:p>
            <a:r>
              <a:rPr lang="ru-RU" sz="2400" b="1" i="1">
                <a:solidFill>
                  <a:srgbClr val="000000"/>
                </a:solidFill>
                <a:latin typeface="TimesNewRomanPS-BoldItalicMT"/>
              </a:rPr>
              <a:t>нас. Надо любить страну такой любовью, чтобы</a:t>
            </a:r>
          </a:p>
          <a:p>
            <a:r>
              <a:rPr lang="ru-RU" sz="2400" b="1" i="1">
                <a:solidFill>
                  <a:srgbClr val="000000"/>
                </a:solidFill>
                <a:latin typeface="TimesNewRomanPS-BoldItalicMT"/>
              </a:rPr>
              <a:t>сердце заходилось!»</a:t>
            </a:r>
          </a:p>
          <a:p>
            <a:endParaRPr lang="ru-RU" sz="2400" b="1" i="1">
              <a:solidFill>
                <a:srgbClr val="000000"/>
              </a:solidFill>
              <a:latin typeface="TimesNewRomanPS-BoldItalicMT"/>
            </a:endParaRPr>
          </a:p>
          <a:p>
            <a:r>
              <a:rPr lang="ru-RU" sz="2400" b="1" i="1">
                <a:solidFill>
                  <a:srgbClr val="000000"/>
                </a:solidFill>
                <a:latin typeface="TimesNewRomanPS-BoldItalicMT"/>
              </a:rPr>
              <a:t>Валентина Терешкова</a:t>
            </a: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4067175" y="5084763"/>
            <a:ext cx="4826000" cy="954087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FF0000"/>
                </a:solidFill>
                <a:latin typeface="Times New Roman" pitchFamily="18" charset="0"/>
              </a:rPr>
              <a:t>Первая в мире женщина-космонавт, генерал-майор, Герой Советского Союза.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714375"/>
            <a:ext cx="2792412" cy="3213100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 descr="http://www.kp.ru/f/12/image/62/74/5927462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1196975"/>
            <a:ext cx="7510463" cy="500697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3010" name="Прямоугольник 2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201613"/>
            <a:ext cx="78565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Прямоугольник 1"/>
          <p:cNvSpPr>
            <a:spLocks noChangeArrowheads="1"/>
          </p:cNvSpPr>
          <p:nvPr/>
        </p:nvSpPr>
        <p:spPr bwMode="auto">
          <a:xfrm>
            <a:off x="684213" y="115888"/>
            <a:ext cx="59642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</a:rPr>
              <a:t>Моя книжная полка</a:t>
            </a:r>
          </a:p>
          <a:p>
            <a:r>
              <a:rPr lang="ru-RU" sz="2400" i="1">
                <a:solidFill>
                  <a:srgbClr val="000099"/>
                </a:solidFill>
              </a:rPr>
              <a:t>Какие книги о космосе нам прочитать?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412875"/>
            <a:ext cx="2433637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1050925"/>
            <a:ext cx="2411413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5" descr="C:\Users\user\Desktop\det8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59563" y="0"/>
            <a:ext cx="20955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6" descr="C:\Users\user\Desktop\det3[1]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78700" y="2973388"/>
            <a:ext cx="1493838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7" descr="C:\Users\user\Desktop\cosmos[1]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7088" y="4365625"/>
            <a:ext cx="2087562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9" descr="http://www.bibliopskov.ru/kosmos/1204/det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63938" y="4076700"/>
            <a:ext cx="2303462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4" name="Picture 2" descr="C:\Users\user\Desktop\det1[1]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50000" y="4433888"/>
            <a:ext cx="1774825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http://www.littleone.ru/public/img/articles/publ/labirint/article_525/article_525_1375934547615_img_94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8" y="0"/>
            <a:ext cx="5397500" cy="538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6" descr="http://www.littleone.ru/public/img/articles/publ/labirint/article_525/article_525_1375934259319_img_9426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141663"/>
            <a:ext cx="4033838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8" descr="http://www.littleone.ru/public/img/articles/publ/labirint/article_525/article_525_1375934319715_img_943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88913"/>
            <a:ext cx="4402138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Прямоугольник 1"/>
          <p:cNvSpPr>
            <a:spLocks noChangeArrowheads="1"/>
          </p:cNvSpPr>
          <p:nvPr/>
        </p:nvSpPr>
        <p:spPr bwMode="auto">
          <a:xfrm flipH="1">
            <a:off x="3492500" y="5805488"/>
            <a:ext cx="5257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</a:rPr>
              <a:t>Разве бывают дети, которых не интересует космос? </a:t>
            </a:r>
            <a:endParaRPr lang="ru-RU" sz="24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3" descr="E:\Звёздная эстафета_Влада\Звездная эстафета_Ваня\Кузнецов Иван\IMG_32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981075"/>
            <a:ext cx="3352800" cy="345757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80200" y="1268413"/>
            <a:ext cx="2463800" cy="391795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48131" name="WordArt 7"/>
          <p:cNvSpPr>
            <a:spLocks noChangeArrowheads="1" noChangeShapeType="1" noTextEdit="1"/>
          </p:cNvSpPr>
          <p:nvPr/>
        </p:nvSpPr>
        <p:spPr bwMode="auto">
          <a:xfrm>
            <a:off x="4067175" y="188913"/>
            <a:ext cx="47275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Book Antiqua"/>
              </a:rPr>
              <a:t>Мы рисуем космос!</a:t>
            </a:r>
          </a:p>
        </p:txBody>
      </p:sp>
      <p:pic>
        <p:nvPicPr>
          <p:cNvPr id="4813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4022725"/>
            <a:ext cx="4248150" cy="283527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48133" name="Picture 2" descr="E:\Звёздная эстафета_Влада\Ткаченко Д.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404813"/>
            <a:ext cx="3125788" cy="467995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mtClean="0"/>
              <a:t>                 Выводы</a:t>
            </a:r>
            <a:br>
              <a:rPr lang="ru-RU" smtClean="0"/>
            </a:br>
            <a:r>
              <a:rPr lang="ru-RU" smtClean="0"/>
              <a:t>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55650" y="981075"/>
          <a:ext cx="7754938" cy="5524500"/>
        </p:xfrm>
        <a:graphic>
          <a:graphicData uri="http://schemas.openxmlformats.org/drawingml/2006/table">
            <a:tbl>
              <a:tblPr/>
              <a:tblGrid>
                <a:gridCol w="7754938"/>
              </a:tblGrid>
              <a:tr h="552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 Что сделала для человечества Валентина Терешкова для человечества?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2. Какими качествами характера обладала Терешкова?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3. Какое значение профессии космонавт?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4. Какими исследованиями в космосе вам хотелось бы заняться?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5. Какой след должен оставить после себя человек?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                                        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Вы спешите, ребята, в свой класс,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Без учебы дела не пойдут. </a:t>
                      </a:r>
                      <a:b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</a:b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Космонавты растут среди нас,</a:t>
                      </a:r>
                      <a:b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</a:b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Но без знаний на Марс не возьмут!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Ребята! Готовьтесь к полету!</a:t>
                      </a:r>
                      <a:b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</a:b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Скоро, скоро настанет тот час,</a:t>
                      </a:r>
                      <a:b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</a:b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Когда будут дороги открыты</a:t>
                      </a:r>
                      <a:b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</a:b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 Луну, на Венеру, на Марс!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62038" y="325289"/>
            <a:ext cx="7993904" cy="53245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800" b="1" i="1" dirty="0"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Arial" pitchFamily="34" charset="0"/>
              </a:rPr>
              <a:t>Интернет – ресурсы</a:t>
            </a:r>
          </a:p>
          <a:p>
            <a:pPr algn="ctr">
              <a:defRPr/>
            </a:pPr>
            <a:endParaRPr lang="ru-RU" sz="2000" i="1" dirty="0">
              <a:latin typeface="Times New Roman" pitchFamily="18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000" i="1" dirty="0">
                <a:latin typeface="Times New Roman" pitchFamily="18" charset="0"/>
                <a:cs typeface="Arial" pitchFamily="34" charset="0"/>
              </a:rPr>
              <a:t>Шаблон для презентации  </a:t>
            </a:r>
            <a:r>
              <a:rPr lang="ru-RU" sz="2000" i="1" dirty="0" err="1">
                <a:latin typeface="Times New Roman" pitchFamily="18" charset="0"/>
                <a:cs typeface="Arial" pitchFamily="34" charset="0"/>
              </a:rPr>
              <a:t>Ранько</a:t>
            </a:r>
            <a:r>
              <a:rPr lang="ru-RU" sz="2000" i="1" dirty="0">
                <a:latin typeface="Times New Roman" pitchFamily="18" charset="0"/>
                <a:cs typeface="Arial" pitchFamily="34" charset="0"/>
              </a:rPr>
              <a:t> Е.А., сайт: </a:t>
            </a:r>
            <a:r>
              <a:rPr lang="en-US" sz="2000" i="1" dirty="0">
                <a:latin typeface="Times New Roman" pitchFamily="18" charset="0"/>
                <a:cs typeface="Arial" pitchFamily="34" charset="0"/>
                <a:hlinkClick r:id="rId2"/>
              </a:rPr>
              <a:t>http://elenaranko.ucoz.ru/</a:t>
            </a:r>
            <a:r>
              <a:rPr lang="ru-RU" sz="2000" i="1" dirty="0">
                <a:latin typeface="Times New Roman" pitchFamily="18" charset="0"/>
                <a:cs typeface="Arial" pitchFamily="34" charset="0"/>
              </a:rPr>
              <a:t>   </a:t>
            </a:r>
          </a:p>
          <a:p>
            <a:pPr algn="ctr">
              <a:defRPr/>
            </a:pPr>
            <a:endParaRPr lang="ru-RU" sz="600" dirty="0">
              <a:solidFill>
                <a:srgbClr val="C00000"/>
              </a:solidFill>
              <a:latin typeface="Times New Roman" pitchFamily="18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  <a:hlinkClick r:id="rId3"/>
              </a:rPr>
              <a:t>http://static.freepik.com/free-photo/3d-globe-vector-icon-earth-globe-vector-ai-adobe-photoshop-illustrator-globe-ai-design-blue-marbel-vector-ai-illustrator_11-37534.jpg</a:t>
            </a:r>
            <a:endParaRPr lang="ru-RU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latin typeface="+mn-lt"/>
                <a:cs typeface="+mn-cs"/>
              </a:rPr>
              <a:t>земной шар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  <a:hlinkClick r:id="rId4"/>
              </a:rPr>
              <a:t>http://static.freepik.com/free-photo/blue-map-shading_35-35938.jpg</a:t>
            </a:r>
            <a:r>
              <a:rPr lang="ru-RU" dirty="0">
                <a:latin typeface="+mn-lt"/>
                <a:cs typeface="+mn-cs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latin typeface="+mn-lt"/>
                <a:cs typeface="+mn-cs"/>
              </a:rPr>
              <a:t>Фон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latin typeface="+mn-lt"/>
                <a:cs typeface="+mn-cs"/>
              </a:rPr>
              <a:t>Фото Терешковой </a:t>
            </a:r>
            <a:r>
              <a:rPr lang="en-US" dirty="0">
                <a:latin typeface="+mn-lt"/>
                <a:cs typeface="+mn-cs"/>
                <a:hlinkClick r:id="rId5"/>
              </a:rPr>
              <a:t>http://the100.ru/images/womens/id946/3311-teresh</a:t>
            </a:r>
            <a:r>
              <a:rPr lang="en-US" sz="2400" i="1" dirty="0">
                <a:latin typeface="+mn-lt"/>
                <a:cs typeface="+mn-cs"/>
                <a:hlinkClick r:id="rId5"/>
              </a:rPr>
              <a:t>kova.jpg</a:t>
            </a:r>
            <a:r>
              <a:rPr lang="ru-RU" sz="2400" i="1" dirty="0">
                <a:latin typeface="+mn-lt"/>
                <a:cs typeface="+mn-cs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solidFill>
                  <a:prstClr val="black"/>
                </a:solidFill>
                <a:latin typeface="Times New Roman"/>
                <a:cs typeface="+mn-cs"/>
              </a:rPr>
              <a:t>Фото Терешкова зажигает олимпийский огонь </a:t>
            </a:r>
            <a:r>
              <a:rPr lang="en-US" dirty="0">
                <a:latin typeface="+mn-lt"/>
                <a:cs typeface="+mn-cs"/>
                <a:hlinkClick r:id="rId6"/>
              </a:rPr>
              <a:t>http://www.kp.ru/online/news/1565152/</a:t>
            </a:r>
            <a:r>
              <a:rPr lang="ru-RU" dirty="0">
                <a:latin typeface="+mn-lt"/>
                <a:cs typeface="+mn-cs"/>
              </a:rPr>
              <a:t> </a:t>
            </a:r>
          </a:p>
          <a:p>
            <a:pPr algn="ctr">
              <a:defRPr/>
            </a:pPr>
            <a:r>
              <a:rPr lang="ru-RU" sz="2000" i="1" dirty="0">
                <a:solidFill>
                  <a:prstClr val="black"/>
                </a:solidFill>
                <a:latin typeface="Times New Roman"/>
                <a:cs typeface="+mn-cs"/>
              </a:rPr>
              <a:t>Портрет Терешковой </a:t>
            </a:r>
            <a:r>
              <a:rPr lang="ru-RU" altLang="ru-RU" u="sng" dirty="0">
                <a:solidFill>
                  <a:srgbClr val="0000FF"/>
                </a:solidFill>
                <a:latin typeface="Times New Roman" pitchFamily="18" charset="0"/>
                <a:hlinkClick r:id="rId7"/>
              </a:rPr>
              <a:t>http://ria.ru/gagarin_mm/20110306/341793388_4.html</a:t>
            </a:r>
            <a:endParaRPr lang="ru-RU" altLang="ru-RU" u="sng" dirty="0">
              <a:solidFill>
                <a:srgbClr val="0000FF"/>
              </a:solidFill>
              <a:latin typeface="Times New Roman" pitchFamily="18" charset="0"/>
            </a:endParaRPr>
          </a:p>
          <a:p>
            <a:pPr algn="ctr">
              <a:defRPr/>
            </a:pP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  <a:hlinkClick r:id="rId8"/>
              </a:rPr>
              <a:t>http://www.erast.ru/menu/almanah-zero/proza/%D1%82%D0%B5%D1%80%D0%B5%D1%88%D0%BA%D0%BE%D0%B2%D0%B0.html</a:t>
            </a:r>
            <a:r>
              <a:rPr lang="ru-RU" altLang="ru-RU" sz="16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Прямоугольник 3"/>
          <p:cNvSpPr>
            <a:spLocks noChangeArrowheads="1"/>
          </p:cNvSpPr>
          <p:nvPr/>
        </p:nvSpPr>
        <p:spPr bwMode="auto">
          <a:xfrm>
            <a:off x="468313" y="188913"/>
            <a:ext cx="8351837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FF"/>
                </a:solidFill>
              </a:rPr>
              <a:t>Литература:</a:t>
            </a:r>
          </a:p>
          <a:p>
            <a:endParaRPr lang="ru-RU" sz="2400">
              <a:solidFill>
                <a:srgbClr val="0000FF"/>
              </a:solidFill>
            </a:endParaRPr>
          </a:p>
          <a:p>
            <a:endParaRPr lang="ru-RU" sz="1400"/>
          </a:p>
          <a:p>
            <a:r>
              <a:rPr lang="ru-RU" sz="1600"/>
              <a:t>1.Борисенко, Иван Григорьевич Рекордный полет "Чайки" / И. Г. Борисенко. — М.: Изд-во ДОСААФ СССР, 1966. — 69 с.: ил..</a:t>
            </a:r>
          </a:p>
          <a:p>
            <a:endParaRPr lang="ru-RU" sz="1600"/>
          </a:p>
          <a:p>
            <a:r>
              <a:rPr lang="ru-RU" sz="1600"/>
              <a:t>2.Ребров, Михаил ФедоровичСоветские космонавты / М. Ф. Ребров. — 2-е изд., доп.. — М.: Воениздат, 1983 . — 312 с.: ил..</a:t>
            </a:r>
          </a:p>
          <a:p>
            <a:endParaRPr lang="ru-RU" sz="1600"/>
          </a:p>
          <a:p>
            <a:r>
              <a:rPr lang="ru-RU" sz="1600"/>
              <a:t>3.Храпченков, Виктор Кириллович Звездный день : документальный рассказ о "Чайке" / В. К. Храпченков. — Ярославль: Верхне-Волжское книжное изд-во, 1986. — 191 с.: ил.</a:t>
            </a:r>
          </a:p>
          <a:p>
            <a:endParaRPr lang="ru-RU" sz="1600"/>
          </a:p>
          <a:p>
            <a:r>
              <a:rPr lang="ru-RU" sz="1600"/>
              <a:t>4.Человек и Вселенная / А. А. Леонов, А. К. Соколов; под ред. Н. А. Шашковой; худ. А. А. Леонов, А. К. Соколов; науч. конс. и автор аннотаций к картинам В. П. Сенкевич; биографические справки о космонавтах составлены Ю. А. Булушевым; цветная съемка А. А. Кулешовой.. — М.: Изобразительное искусство, 1976. — : 88 ил.. </a:t>
            </a:r>
          </a:p>
          <a:p>
            <a:endParaRPr lang="ru-RU" sz="140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04813"/>
            <a:ext cx="5040312" cy="3721100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06613" y="2881313"/>
            <a:ext cx="3041650" cy="3860800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7411" name="Прямоугольник 1"/>
          <p:cNvSpPr>
            <a:spLocks noChangeArrowheads="1"/>
          </p:cNvSpPr>
          <p:nvPr/>
        </p:nvSpPr>
        <p:spPr bwMode="auto">
          <a:xfrm>
            <a:off x="5940425" y="188913"/>
            <a:ext cx="2879725" cy="470217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>
                <a:latin typeface="Times New Roman" pitchFamily="18" charset="0"/>
              </a:rPr>
              <a:t>Родилась 6 марта 1937 года в деревне Масленниково Ярославской области в крестьянской семье выходцев из Белоруссии. </a:t>
            </a:r>
          </a:p>
          <a:p>
            <a:r>
              <a:rPr lang="ru-RU" altLang="ru-RU" sz="2000" b="1">
                <a:latin typeface="Times New Roman" pitchFamily="18" charset="0"/>
              </a:rPr>
              <a:t>Отец - Владимир Аксёнович, тракторист. Был призван в Красную армию в 1939 году, погиб на Советско-финской войне. </a:t>
            </a:r>
            <a:endParaRPr lang="ru-RU" altLang="ru-RU" sz="2000">
              <a:latin typeface="Times New Roman" pitchFamily="18" charset="0"/>
            </a:endParaRPr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5435600" y="5516563"/>
            <a:ext cx="3455988" cy="434975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Мама- Елена Федоровна. 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88913"/>
            <a:ext cx="5761037" cy="474345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4438" y="765175"/>
            <a:ext cx="1782762" cy="5111750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8435" name="Прямоугольник 1"/>
          <p:cNvSpPr>
            <a:spLocks noChangeArrowheads="1"/>
          </p:cNvSpPr>
          <p:nvPr/>
        </p:nvSpPr>
        <p:spPr bwMode="auto">
          <a:xfrm rot="10800000" flipV="1">
            <a:off x="2987675" y="5445125"/>
            <a:ext cx="5975350" cy="103505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Валентина Терешкова (слева), её сестра Людмила и подруга Галина Марзаева в годы учебы в техникуме (1956 г)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260350"/>
            <a:ext cx="3794125" cy="6192838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0482" name="Прямоугольник 2"/>
          <p:cNvSpPr>
            <a:spLocks noChangeArrowheads="1"/>
          </p:cNvSpPr>
          <p:nvPr/>
        </p:nvSpPr>
        <p:spPr bwMode="auto">
          <a:xfrm>
            <a:off x="5940425" y="2997200"/>
            <a:ext cx="2879725" cy="164465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В  Ярославском аэроклубе выполнила 163 прыжка с парашютом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395288" y="188913"/>
            <a:ext cx="8569325" cy="2263775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00"/>
                </a:solidFill>
                <a:latin typeface="Times New Roman" pitchFamily="18" charset="0"/>
              </a:rPr>
              <a:t>В начале 60-х гг. 20 века после легендарного полета в космос Юрия Гагарина сотни тысяч молодых людей мечтали повторить его подвиг. Валентина Владимировна Терешкова не была исключением. Она пишет письмо в Звездный городок с просьбой о зачислении в женский космический отряд, в который ее приняли после жесточайшего отбора.</a:t>
            </a:r>
          </a:p>
          <a:p>
            <a:r>
              <a:rPr lang="ru-RU" sz="2000" b="1">
                <a:solidFill>
                  <a:srgbClr val="FF0000"/>
                </a:solidFill>
                <a:latin typeface="Times New Roman" pitchFamily="18" charset="0"/>
              </a:rPr>
              <a:t>                                                </a:t>
            </a:r>
            <a:r>
              <a:rPr lang="ru-RU" sz="2000" b="1">
                <a:solidFill>
                  <a:srgbClr val="FF0000"/>
                </a:solidFill>
                <a:latin typeface="Comic Sans MS" pitchFamily="66" charset="0"/>
              </a:rPr>
              <a:t>Юрий Алексеевич Гагарин</a:t>
            </a:r>
          </a:p>
        </p:txBody>
      </p:sp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2525" y="2708275"/>
            <a:ext cx="3065463" cy="4005263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3"/>
          <a:srcRect l="9737" r="17052"/>
          <a:stretch>
            <a:fillRect/>
          </a:stretch>
        </p:blipFill>
        <p:spPr bwMode="auto">
          <a:xfrm>
            <a:off x="2627313" y="3644900"/>
            <a:ext cx="2663825" cy="2109788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549275"/>
            <a:ext cx="3544887" cy="2874963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3851275" y="260350"/>
            <a:ext cx="4897438" cy="1958975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После первых успешных полётов советских космонавтов у Сергея Королёва появилась идея запустить в космос женщину-космонавта. В начале 1962 года начался поиск претенденток. 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2850" y="3141663"/>
            <a:ext cx="6192838" cy="3455987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1"/>
          <p:cNvSpPr>
            <a:spLocks noChangeArrowheads="1"/>
          </p:cNvSpPr>
          <p:nvPr/>
        </p:nvSpPr>
        <p:spPr bwMode="auto">
          <a:xfrm>
            <a:off x="684213" y="115888"/>
            <a:ext cx="8280400" cy="12192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</a:rPr>
              <a:t>В отряд космонавтов Валентина Терешкова была зачислена 12 марта 1962 года и стала проходить обучение как слушатель-космонавт 2 отряда. 29 ноября 1962 она сдала выпускные экзамены на «отлично». С 1 декабря 1962 года она — космонавт 1 отряда 1 отдела. 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1700213"/>
            <a:ext cx="2582863" cy="3816350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9925" y="1412875"/>
            <a:ext cx="1636713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Прямоугольник 7"/>
          <p:cNvSpPr>
            <a:spLocks noChangeArrowheads="1"/>
          </p:cNvSpPr>
          <p:nvPr/>
        </p:nvSpPr>
        <p:spPr bwMode="auto">
          <a:xfrm>
            <a:off x="7092950" y="3500438"/>
            <a:ext cx="1720850" cy="3667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Times New Roman" pitchFamily="18" charset="0"/>
              </a:rPr>
              <a:t>Жанна Еркина</a:t>
            </a: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4005263"/>
            <a:ext cx="1751012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Прямоугольник 8"/>
          <p:cNvSpPr>
            <a:spLocks noChangeArrowheads="1"/>
          </p:cNvSpPr>
          <p:nvPr/>
        </p:nvSpPr>
        <p:spPr bwMode="auto">
          <a:xfrm>
            <a:off x="6659563" y="6308725"/>
            <a:ext cx="2222500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Татьяна Кузнецова</a:t>
            </a:r>
          </a:p>
        </p:txBody>
      </p:sp>
      <p:pic>
        <p:nvPicPr>
          <p:cNvPr id="2560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8175" y="3933825"/>
            <a:ext cx="1939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42988" y="1484313"/>
            <a:ext cx="157321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7388" y="3592513"/>
            <a:ext cx="29083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0" name="Прямоугольник 9"/>
          <p:cNvSpPr>
            <a:spLocks noChangeArrowheads="1"/>
          </p:cNvSpPr>
          <p:nvPr/>
        </p:nvSpPr>
        <p:spPr bwMode="auto">
          <a:xfrm>
            <a:off x="1042988" y="3500438"/>
            <a:ext cx="2084387" cy="3667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Ирина Соловьева</a:t>
            </a:r>
          </a:p>
        </p:txBody>
      </p:sp>
      <p:sp>
        <p:nvSpPr>
          <p:cNvPr id="25611" name="Прямоугольник 9"/>
          <p:cNvSpPr>
            <a:spLocks noChangeArrowheads="1"/>
          </p:cNvSpPr>
          <p:nvPr/>
        </p:nvSpPr>
        <p:spPr bwMode="auto">
          <a:xfrm>
            <a:off x="2124075" y="6375400"/>
            <a:ext cx="2727325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Валентина Пономарева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0"/>
            <a:ext cx="3663950" cy="5184775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662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404813"/>
            <a:ext cx="3673475" cy="532765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6627" name="Прямоугольник 1"/>
          <p:cNvSpPr>
            <a:spLocks noChangeArrowheads="1"/>
          </p:cNvSpPr>
          <p:nvPr/>
        </p:nvSpPr>
        <p:spPr bwMode="auto">
          <a:xfrm>
            <a:off x="2339975" y="5157788"/>
            <a:ext cx="6804025" cy="12192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Пилотируемую космонавтику исторически принято связывать с мужчинами. Однако история отряда космонавтов, состоящего из представительниц "слабого пола", в нашей стране насчитывает уже 45 лет.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</TotalTime>
  <Words>1464</Words>
  <Application>Microsoft Office PowerPoint</Application>
  <PresentationFormat>Экран (4:3)</PresentationFormat>
  <Paragraphs>116</Paragraphs>
  <Slides>26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для классного часа во 2-4 кл. в честь 50-летия полета в космос первой женщины – космонавта Валентины Терешковой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                 Выводы  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Ольга</cp:lastModifiedBy>
  <cp:revision>66</cp:revision>
  <dcterms:created xsi:type="dcterms:W3CDTF">2013-08-25T13:41:46Z</dcterms:created>
  <dcterms:modified xsi:type="dcterms:W3CDTF">2015-03-12T16:23:21Z</dcterms:modified>
</cp:coreProperties>
</file>