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7" r:id="rId2"/>
    <p:sldId id="258" r:id="rId3"/>
    <p:sldId id="259" r:id="rId4"/>
    <p:sldId id="261" r:id="rId5"/>
    <p:sldId id="294" r:id="rId6"/>
    <p:sldId id="263" r:id="rId7"/>
    <p:sldId id="308" r:id="rId8"/>
    <p:sldId id="305" r:id="rId9"/>
    <p:sldId id="310" r:id="rId10"/>
    <p:sldId id="301" r:id="rId11"/>
    <p:sldId id="302" r:id="rId12"/>
    <p:sldId id="303" r:id="rId13"/>
    <p:sldId id="30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92" autoAdjust="0"/>
    <p:restoredTop sz="94660"/>
  </p:normalViewPr>
  <p:slideViewPr>
    <p:cSldViewPr>
      <p:cViewPr>
        <p:scale>
          <a:sx n="70" d="100"/>
          <a:sy n="70" d="100"/>
        </p:scale>
        <p:origin x="-97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C44BD-525C-42DE-993B-9F972B51D651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F0071-FC71-473C-B866-F6310841C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993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0071-FC71-473C-B866-F6310841CF0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0071-FC71-473C-B866-F6310841CF0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6D07281-E758-4B39-9641-676DACA44125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D55EDFD-3CB7-447C-A02C-CB3FB749F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detalca8.3dn.ru/publ/3-1-0-10" TargetMode="External"/><Relationship Id="rId13" Type="http://schemas.openxmlformats.org/officeDocument/2006/relationships/hyperlink" Target="http://alionushka1.livejournal.com/258814.html" TargetMode="External"/><Relationship Id="rId18" Type="http://schemas.openxmlformats.org/officeDocument/2006/relationships/hyperlink" Target="http://sterlegrad.ru/newsrb/community/27484-v-ufe-proydet-akciya-pismo-iz-muzeya-posvyaschennaya-dnyu-pobedy.html" TargetMode="External"/><Relationship Id="rId3" Type="http://schemas.openxmlformats.org/officeDocument/2006/relationships/hyperlink" Target="http://900igr.net/kartinki/literatura/Tema-pisma/007-Indeks.html" TargetMode="External"/><Relationship Id="rId21" Type="http://schemas.openxmlformats.org/officeDocument/2006/relationships/hyperlink" Target="http://tetyana.kiev.ua/?lang=ru&amp;m=marks&amp;sm=a0040" TargetMode="External"/><Relationship Id="rId7" Type="http://schemas.openxmlformats.org/officeDocument/2006/relationships/hyperlink" Target="http://www.doski.ru/primu-v-dar-dlya-kollektsii-pochtovye-marki-i-albom-dlya-marok-msg514023.htm" TargetMode="External"/><Relationship Id="rId12" Type="http://schemas.openxmlformats.org/officeDocument/2006/relationships/hyperlink" Target="http://volkovagp.livejournal.com/222097.html" TargetMode="External"/><Relationship Id="rId17" Type="http://schemas.openxmlformats.org/officeDocument/2006/relationships/hyperlink" Target="http://www.anywalls.com/download/10927/1280x800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golyb.ru/foto3_files/p0000001.jpg.htm" TargetMode="External"/><Relationship Id="rId20" Type="http://schemas.openxmlformats.org/officeDocument/2006/relationships/hyperlink" Target="http://900igr.net/kartinki/literatura/Tema-pisma/031-Pamjatniki-pochtovym-golubjam-vo-Franitsi-v-Angli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vojschet.ru/sistema-konvertov-dlya-kontrolya-rasxodov/" TargetMode="External"/><Relationship Id="rId11" Type="http://schemas.openxmlformats.org/officeDocument/2006/relationships/hyperlink" Target="http://&#1073;&#1080;&#1079;&#1085;&#1077;&#1089;-&#1077;&#1082;.&#1088;&#1092;/prodaja/3009281.html" TargetMode="External"/><Relationship Id="rId5" Type="http://schemas.openxmlformats.org/officeDocument/2006/relationships/hyperlink" Target="http://listovki-pechat.ru/index.php/konverty" TargetMode="External"/><Relationship Id="rId15" Type="http://schemas.openxmlformats.org/officeDocument/2006/relationships/hyperlink" Target="http://www.oldvladivostok.ru/photo/?id=3013&amp;category=106" TargetMode="External"/><Relationship Id="rId10" Type="http://schemas.openxmlformats.org/officeDocument/2006/relationships/hyperlink" Target="http://900igr.net/kartinki/literatura/Tema-pisma/030-Pochtovye-golubi-Golubinaja-pochta-dejstvuet-i-v-nastojaschee-vremja.html" TargetMode="External"/><Relationship Id="rId19" Type="http://schemas.openxmlformats.org/officeDocument/2006/relationships/hyperlink" Target="http://forum.allbat.info/index.php?showtopic=1639" TargetMode="External"/><Relationship Id="rId4" Type="http://schemas.openxmlformats.org/officeDocument/2006/relationships/hyperlink" Target="http://www.artscroll.ru/page.php?al=Valentinka_142396_kartina" TargetMode="External"/><Relationship Id="rId9" Type="http://schemas.openxmlformats.org/officeDocument/2006/relationships/hyperlink" Target="http://tnu.podelise.ru/docs/index-389271.html" TargetMode="External"/><Relationship Id="rId14" Type="http://schemas.openxmlformats.org/officeDocument/2006/relationships/hyperlink" Target="http://steampunker.ru/blog/answers/5866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2&amp;text=%D0%BA%D0%B0%D1%80%D1%82%D0%B8%D0%BD%D0%BA%D0%B0%20%D0%BC%D0%B0%D1%80%D0%BE%D0%BA%20%D0%BD%D0%B0%20%D0%BA%D0%BE%D0%BD%D0%B2%D0%B5%D1%80%D1%82&amp;fp=2&amp;pos=89&amp;uinfo=ww-1349-wh-600-fw-1124-fh-448-pd-1&amp;rpt=simage&amp;img_url=http://r0i.qrz.ru/kollekc/images/konv4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12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21.jpeg"/><Relationship Id="rId5" Type="http://schemas.openxmlformats.org/officeDocument/2006/relationships/image" Target="../media/image17.jpeg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000636"/>
            <a:ext cx="4577130" cy="11281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Выполнила: учитель начальных классов</a:t>
            </a:r>
          </a:p>
          <a:p>
            <a:pPr>
              <a:buNone/>
            </a:pPr>
            <a:r>
              <a:rPr lang="ru-RU" sz="2000" b="1" dirty="0" err="1" smtClean="0">
                <a:solidFill>
                  <a:schemeClr val="tx1"/>
                </a:solidFill>
              </a:rPr>
              <a:t>Холявко</a:t>
            </a:r>
            <a:r>
              <a:rPr lang="ru-RU" sz="2000" b="1" dirty="0" smtClean="0">
                <a:solidFill>
                  <a:schemeClr val="tx1"/>
                </a:solidFill>
              </a:rPr>
              <a:t> Оксана Ивановна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МБОУ СОШ № 6 г. Ноябрьска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6900882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8604"/>
            <a:ext cx="778674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Как путешествует письмо?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357430"/>
            <a:ext cx="3143272" cy="254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0007-007-Pochtovye-golubi-Golubinaja-pochta-dejstvuet-i-v-nastojaschee-vrem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847520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0008-008-Pamjatniki-pochtovym-golubjam-vo-Franitsi-v-Angl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9734481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butilka-694x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446368" y="62068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857232"/>
            <a:ext cx="5612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Бутылочная почта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700894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500174"/>
            <a:ext cx="8215370" cy="535782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100" dirty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3"/>
              </a:rPr>
              <a:t>://</a:t>
            </a:r>
            <a:r>
              <a:rPr lang="ru-RU" sz="1200" u="sng" dirty="0" smtClean="0">
                <a:solidFill>
                  <a:schemeClr val="tx1"/>
                </a:solidFill>
                <a:hlinkClick r:id="rId3"/>
              </a:rPr>
              <a:t>900igr.net/kartinki/literatura/Tema-pisma/007-Indeks.html</a:t>
            </a:r>
            <a:endParaRPr lang="ru-RU" sz="1200" u="sng" dirty="0" smtClean="0">
              <a:solidFill>
                <a:schemeClr val="tx1"/>
              </a:solidFill>
            </a:endParaRPr>
          </a:p>
          <a:p>
            <a:r>
              <a:rPr lang="en-US" sz="1200" u="sng" dirty="0" smtClean="0">
                <a:solidFill>
                  <a:schemeClr val="tx1"/>
                </a:solidFill>
                <a:hlinkClick r:id="rId4"/>
              </a:rPr>
              <a:t>http://www.artscroll.ru/page.php?al=Valentinka_142396_kartina</a:t>
            </a:r>
            <a:r>
              <a:rPr lang="ru-RU" sz="1200" u="sng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u="sng" dirty="0" smtClean="0">
                <a:solidFill>
                  <a:schemeClr val="tx1"/>
                </a:solidFill>
                <a:hlinkClick r:id="rId5"/>
              </a:rPr>
              <a:t>http://listovki-pechat.ru/index.php/konverty</a:t>
            </a:r>
            <a:r>
              <a:rPr lang="ru-RU" sz="1200" u="sng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6"/>
              </a:rPr>
              <a:t>http://tvojschet.ru/sistema-konvertov-dlya-kontrolya-rasxodov/</a:t>
            </a:r>
            <a:r>
              <a:rPr lang="ru-RU" sz="12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7"/>
              </a:rPr>
              <a:t>http://www.doski.ru/primu-v-dar-dlya-kollektsii-pochtovye-marki-i-albom-dlya-marok-msg514023.htm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8"/>
              </a:rPr>
              <a:t>http://detalca8.3dn.ru/publ/3-1-0-10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9"/>
              </a:rPr>
              <a:t>http://tnu.podelise.ru/docs/index-389271.html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10"/>
              </a:rPr>
              <a:t>http://900igr.net/kartinki/literatura/Tema-pisma/030-Pochtovye-golubi-Golubinaja-pochta-dejstvuet-i-v-nastojaschee-vremja.html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  <a:hlinkClick r:id="rId11"/>
              </a:rPr>
              <a:t>http://</a:t>
            </a:r>
            <a:r>
              <a:rPr lang="ru-RU" sz="1200" dirty="0" err="1" smtClean="0">
                <a:solidFill>
                  <a:schemeClr val="tx1"/>
                </a:solidFill>
                <a:hlinkClick r:id="rId11"/>
              </a:rPr>
              <a:t>бизнес-ек.рф</a:t>
            </a:r>
            <a:r>
              <a:rPr lang="ru-RU" sz="1200" dirty="0" smtClean="0">
                <a:solidFill>
                  <a:schemeClr val="tx1"/>
                </a:solidFill>
                <a:hlinkClick r:id="rId11"/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  <a:hlinkClick r:id="rId11"/>
              </a:rPr>
              <a:t>prodaja</a:t>
            </a:r>
            <a:r>
              <a:rPr lang="en-US" sz="1200" dirty="0" smtClean="0">
                <a:solidFill>
                  <a:schemeClr val="tx1"/>
                </a:solidFill>
                <a:hlinkClick r:id="rId11"/>
              </a:rPr>
              <a:t>/3009281.html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  <a:hlinkClick r:id="rId12"/>
              </a:rPr>
              <a:t>http://volkovagp.livejournal.com/222097.html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13"/>
              </a:rPr>
              <a:t>http://alionushka1.livejournal.com/258814.html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tx1"/>
                </a:solidFill>
                <a:hlinkClick r:id="rId14"/>
              </a:rPr>
              <a:t>http://steampunker.ru/blog/answers/5866.html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15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15"/>
              </a:rPr>
              <a:t>://www.oldvladivostok.ru/photo/?</a:t>
            </a:r>
            <a:r>
              <a:rPr lang="ru-RU" sz="1200" u="sng" dirty="0" smtClean="0">
                <a:solidFill>
                  <a:schemeClr val="tx1"/>
                </a:solidFill>
                <a:hlinkClick r:id="rId15"/>
              </a:rPr>
              <a:t>id=3013&amp;category=106</a:t>
            </a:r>
            <a:endParaRPr lang="ru-RU" sz="1200" u="sng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  <a:hlinkClick r:id="rId16"/>
              </a:rPr>
              <a:t>http://golyb.ru/foto3_files/p0000001.jpg.htm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17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17"/>
              </a:rPr>
              <a:t>://www.anywalls.com/download/10927/1280x800/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u="sng" dirty="0">
                <a:solidFill>
                  <a:schemeClr val="tx1"/>
                </a:solidFill>
                <a:hlinkClick r:id="rId18"/>
              </a:rPr>
              <a:t>http://sterlegrad.ru/newsrb/community/27484-v-ufe-proydet-akciya-pismo-iz-muzeya-posvyaschennaya-dnyu-pobedy.html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19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19"/>
              </a:rPr>
              <a:t>://forum.allbat.info/index.php?showtopic=1639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20"/>
              </a:rPr>
              <a:t>http://900igr.net/kartinki/literatura/Tema-pisma/031-Pamjatniki-pochtovym-golubjam-vo-Franitsi-v-Anglii.html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u="sng" dirty="0" smtClean="0">
                <a:solidFill>
                  <a:schemeClr val="tx1"/>
                </a:solidFill>
                <a:hlinkClick r:id="rId21"/>
              </a:rPr>
              <a:t>http</a:t>
            </a:r>
            <a:r>
              <a:rPr lang="ru-RU" sz="1200" u="sng" dirty="0">
                <a:solidFill>
                  <a:schemeClr val="tx1"/>
                </a:solidFill>
                <a:hlinkClick r:id="rId21"/>
              </a:rPr>
              <a:t>://tetyana.kiev.ua/?</a:t>
            </a:r>
            <a:r>
              <a:rPr lang="ru-RU" sz="1200" u="sng" dirty="0" smtClean="0">
                <a:solidFill>
                  <a:schemeClr val="tx1"/>
                </a:solidFill>
                <a:hlinkClick r:id="rId21"/>
              </a:rPr>
              <a:t>lang=ru&amp;m=marks&amp;sm=a0040</a:t>
            </a:r>
            <a:endParaRPr lang="ru-RU" sz="1200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А.А. Плешаков Окружающий мир»  ч.1, М.: Просвещение, 2011.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75240" cy="1002440"/>
          </a:xfrm>
        </p:spPr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734284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>
            <a:noAutofit/>
          </a:bodyPr>
          <a:lstStyle/>
          <a:p>
            <a:r>
              <a:rPr lang="ru-RU" sz="4000" dirty="0" smtClean="0">
                <a:cs typeface="Times New Roman" pitchFamily="18" charset="0"/>
              </a:rPr>
              <a:t>Письмо – это написанный </a:t>
            </a:r>
            <a:r>
              <a:rPr lang="ru-RU" sz="4000" dirty="0">
                <a:cs typeface="Times New Roman" pitchFamily="18" charset="0"/>
              </a:rPr>
              <a:t>текст, посылаемый </a:t>
            </a:r>
            <a:r>
              <a:rPr lang="ru-RU" sz="4000" dirty="0" smtClean="0">
                <a:cs typeface="Times New Roman" pitchFamily="18" charset="0"/>
              </a:rPr>
              <a:t>кому-нибудь.</a:t>
            </a:r>
            <a:endParaRPr lang="ru-RU" sz="4000" dirty="0"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89841"/>
            <a:ext cx="7667652" cy="495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Конверт - </a:t>
            </a:r>
            <a:r>
              <a:rPr lang="ru-RU" dirty="0" smtClean="0"/>
              <a:t> это пакет для </a:t>
            </a:r>
            <a:r>
              <a:rPr lang="ru-RU" dirty="0"/>
              <a:t>пересылки бумаг. </a:t>
            </a:r>
          </a:p>
        </p:txBody>
      </p:sp>
      <p:pic>
        <p:nvPicPr>
          <p:cNvPr id="2050" name="Picture 2" descr="C:\Users\Пользователь\Desktop\konv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992888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://www.kettik.kz/post/files/2012/12/mscan0004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704856" cy="431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Индекс – указатель.</a:t>
            </a:r>
          </a:p>
        </p:txBody>
      </p:sp>
      <p:pic>
        <p:nvPicPr>
          <p:cNvPr id="3" name="Picture 2" descr="http://newsfromweb.ru/images/news10/Russian_p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159" y="2348880"/>
            <a:ext cx="8549313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9262093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0" name="Picture 20" descr="Картинка 18 из 316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928670"/>
            <a:ext cx="2571768" cy="1833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929058" y="116632"/>
            <a:ext cx="42018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Филателисты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18434" name="Picture 2" descr="C:\Users\Пользователь\Desktop\657b81c622c9697b24c1edb30b4f786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3571876"/>
            <a:ext cx="2698766" cy="21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Пользователь\Desktop\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1285860"/>
            <a:ext cx="2428892" cy="205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857232"/>
            <a:ext cx="30514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3643314"/>
            <a:ext cx="250033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3571876"/>
            <a:ext cx="304705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Почтовый ящик.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5"/>
            <a:ext cx="6072230" cy="47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9262093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                           </a:t>
            </a:r>
          </a:p>
        </p:txBody>
      </p:sp>
      <p:pic>
        <p:nvPicPr>
          <p:cNvPr id="45067" name="Picture 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887325" y="-7605713"/>
            <a:ext cx="10148887" cy="641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72" name="Picture 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878497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73" name="Picture 17" descr="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0200" y="620713"/>
            <a:ext cx="1295400" cy="1439862"/>
          </a:xfrm>
          <a:prstGeom prst="rect">
            <a:avLst/>
          </a:prstGeom>
          <a:noFill/>
        </p:spPr>
      </p:pic>
      <p:pic>
        <p:nvPicPr>
          <p:cNvPr id="45074" name="Picture 18" descr="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063" y="404813"/>
            <a:ext cx="1296987" cy="1439862"/>
          </a:xfrm>
          <a:prstGeom prst="rect">
            <a:avLst/>
          </a:prstGeom>
          <a:noFill/>
        </p:spPr>
      </p:pic>
      <p:pic>
        <p:nvPicPr>
          <p:cNvPr id="45075" name="Picture 19" descr="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59563" y="1773238"/>
            <a:ext cx="1296987" cy="1512887"/>
          </a:xfrm>
          <a:prstGeom prst="rect">
            <a:avLst/>
          </a:prstGeom>
          <a:noFill/>
        </p:spPr>
      </p:pic>
      <p:pic>
        <p:nvPicPr>
          <p:cNvPr id="45076" name="Picture 20" descr="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7900" y="2420938"/>
            <a:ext cx="1368425" cy="1584325"/>
          </a:xfrm>
          <a:prstGeom prst="rect">
            <a:avLst/>
          </a:prstGeom>
          <a:noFill/>
        </p:spPr>
      </p:pic>
      <p:pic>
        <p:nvPicPr>
          <p:cNvPr id="45077" name="Picture 21" descr="6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03575" y="2924175"/>
            <a:ext cx="1296988" cy="1511300"/>
          </a:xfrm>
          <a:prstGeom prst="rect">
            <a:avLst/>
          </a:prstGeom>
          <a:noFill/>
        </p:spPr>
      </p:pic>
      <p:pic>
        <p:nvPicPr>
          <p:cNvPr id="45078" name="Picture 22" descr="7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692275" y="4292600"/>
            <a:ext cx="1223963" cy="1584325"/>
          </a:xfrm>
          <a:prstGeom prst="rect">
            <a:avLst/>
          </a:prstGeom>
          <a:noFill/>
        </p:spPr>
      </p:pic>
      <p:pic>
        <p:nvPicPr>
          <p:cNvPr id="45079" name="Picture 23" descr="1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923928" y="4509120"/>
            <a:ext cx="1223962" cy="15128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Различные </a:t>
            </a:r>
            <a:r>
              <a:rPr lang="ru-RU" smtClean="0"/>
              <a:t>почтовые отправления</a:t>
            </a:r>
            <a:endParaRPr lang="ru-RU" dirty="0"/>
          </a:p>
        </p:txBody>
      </p:sp>
      <p:pic>
        <p:nvPicPr>
          <p:cNvPr id="9" name="Picture 1" descr="C:\Users\Владелец\Pictures\Scan-121209-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5" y="2420888"/>
            <a:ext cx="8208912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652</TotalTime>
  <Words>131</Words>
  <Application>Microsoft Office PowerPoint</Application>
  <PresentationFormat>Экран (4:3)</PresentationFormat>
  <Paragraphs>37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</vt:lpstr>
      <vt:lpstr>Письмо – это написанный текст, посылаемый кому-нибудь.</vt:lpstr>
      <vt:lpstr>Конверт -  это пакет для пересылки бумаг. </vt:lpstr>
      <vt:lpstr>Слайд 4</vt:lpstr>
      <vt:lpstr>Индекс – указатель.</vt:lpstr>
      <vt:lpstr>Слайд 6</vt:lpstr>
      <vt:lpstr>Почтовый ящик.</vt:lpstr>
      <vt:lpstr>Слайд 8</vt:lpstr>
      <vt:lpstr>Различные почтовые отправления</vt:lpstr>
      <vt:lpstr>Слайд 10</vt:lpstr>
      <vt:lpstr>Слайд 11</vt:lpstr>
      <vt:lpstr>Слайд 12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путешествует письмо?</dc:title>
  <dc:creator>Владелец</dc:creator>
  <cp:lastModifiedBy>user</cp:lastModifiedBy>
  <cp:revision>73</cp:revision>
  <dcterms:created xsi:type="dcterms:W3CDTF">2012-12-10T11:03:11Z</dcterms:created>
  <dcterms:modified xsi:type="dcterms:W3CDTF">2014-04-29T13:46:32Z</dcterms:modified>
</cp:coreProperties>
</file>